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67" r:id="rId3"/>
    <p:sldId id="268" r:id="rId4"/>
    <p:sldId id="269" r:id="rId5"/>
    <p:sldId id="293" r:id="rId6"/>
    <p:sldId id="282" r:id="rId7"/>
    <p:sldId id="270" r:id="rId8"/>
    <p:sldId id="259" r:id="rId9"/>
    <p:sldId id="283" r:id="rId10"/>
    <p:sldId id="284" r:id="rId11"/>
    <p:sldId id="272" r:id="rId12"/>
    <p:sldId id="285" r:id="rId13"/>
    <p:sldId id="286" r:id="rId14"/>
    <p:sldId id="287" r:id="rId15"/>
    <p:sldId id="273" r:id="rId16"/>
    <p:sldId id="274" r:id="rId17"/>
    <p:sldId id="288" r:id="rId18"/>
    <p:sldId id="289" r:id="rId19"/>
    <p:sldId id="290" r:id="rId20"/>
    <p:sldId id="291" r:id="rId21"/>
    <p:sldId id="292" r:id="rId22"/>
    <p:sldId id="275" r:id="rId23"/>
    <p:sldId id="294" r:id="rId24"/>
    <p:sldId id="295" r:id="rId25"/>
    <p:sldId id="281" r:id="rId26"/>
    <p:sldId id="277" r:id="rId27"/>
    <p:sldId id="278" r:id="rId28"/>
    <p:sldId id="297" r:id="rId29"/>
    <p:sldId id="298" r:id="rId30"/>
    <p:sldId id="299" r:id="rId31"/>
    <p:sldId id="279" r:id="rId32"/>
    <p:sldId id="280" r:id="rId33"/>
    <p:sldId id="260" r:id="rId34"/>
    <p:sldId id="296" r:id="rId35"/>
    <p:sldId id="261" r:id="rId36"/>
    <p:sldId id="262" r:id="rId37"/>
    <p:sldId id="26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224" autoAdjust="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88BE-5623-4AB9-89BC-3E3E7DF5C42B}" type="datetimeFigureOut">
              <a:rPr lang="ru-RU" smtClean="0"/>
              <a:pPr/>
              <a:t>31.10.2015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E0792-9090-4326-B0BA-727F0FFBB5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5853C-FDDF-447C-BE1C-93E6D8DDA3D6}" type="datetimeFigureOut">
              <a:rPr lang="ru-RU" smtClean="0"/>
              <a:pPr/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D679-5CB4-49F2-A678-6B5335B00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5853C-FDDF-447C-BE1C-93E6D8DDA3D6}" type="datetimeFigureOut">
              <a:rPr lang="ru-RU" smtClean="0"/>
              <a:pPr/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D679-5CB4-49F2-A678-6B5335B00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5853C-FDDF-447C-BE1C-93E6D8DDA3D6}" type="datetimeFigureOut">
              <a:rPr lang="ru-RU" smtClean="0"/>
              <a:pPr/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D679-5CB4-49F2-A678-6B5335B00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CHAR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5853C-FDDF-447C-BE1C-93E6D8DDA3D6}" type="datetimeFigureOut">
              <a:rPr lang="ru-RU" smtClean="0"/>
              <a:pPr/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D679-5CB4-49F2-A678-6B5335B00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5853C-FDDF-447C-BE1C-93E6D8DDA3D6}" type="datetimeFigureOut">
              <a:rPr lang="ru-RU" smtClean="0"/>
              <a:pPr/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D679-5CB4-49F2-A678-6B5335B00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5853C-FDDF-447C-BE1C-93E6D8DDA3D6}" type="datetimeFigureOut">
              <a:rPr lang="ru-RU" smtClean="0"/>
              <a:pPr/>
              <a:t>31.10.2015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D679-5CB4-49F2-A678-6B5335B00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5853C-FDDF-447C-BE1C-93E6D8DDA3D6}" type="datetimeFigureOut">
              <a:rPr lang="ru-RU" smtClean="0"/>
              <a:pPr/>
              <a:t>31.10.2015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D679-5CB4-49F2-A678-6B5335B00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5853C-FDDF-447C-BE1C-93E6D8DDA3D6}" type="datetimeFigureOut">
              <a:rPr lang="ru-RU" smtClean="0"/>
              <a:pPr/>
              <a:t>31.10.2015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D679-5CB4-49F2-A678-6B5335B00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5853C-FDDF-447C-BE1C-93E6D8DDA3D6}" type="datetimeFigureOut">
              <a:rPr lang="ru-RU" smtClean="0"/>
              <a:pPr/>
              <a:t>31.10.2015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D679-5CB4-49F2-A678-6B5335B00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5853C-FDDF-447C-BE1C-93E6D8DDA3D6}" type="datetimeFigureOut">
              <a:rPr lang="ru-RU" smtClean="0"/>
              <a:pPr/>
              <a:t>31.10.2015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D679-5CB4-49F2-A678-6B5335B00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5853C-FDDF-447C-BE1C-93E6D8DDA3D6}" type="datetimeFigureOut">
              <a:rPr lang="ru-RU" smtClean="0"/>
              <a:pPr/>
              <a:t>31.10.2015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0D679-5CB4-49F2-A678-6B5335B00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5853C-FDDF-447C-BE1C-93E6D8DDA3D6}" type="datetimeFigureOut">
              <a:rPr lang="ru-RU" smtClean="0"/>
              <a:pPr/>
              <a:t>31.10.2015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0D679-5CB4-49F2-A678-6B5335B003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slide.x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образовательное бюджетное учреждение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Хомутовская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средняя школа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614866" cy="639762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Портфолио</a:t>
            </a:r>
            <a:r>
              <a:rPr lang="ru-RU" sz="4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sz="400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686304" cy="39512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Учителя технологии </a:t>
            </a:r>
          </a:p>
          <a:p>
            <a:pPr algn="ctr">
              <a:buNone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Коноваловой Натальи Александровны 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Users\Dell\Desktop\портфолио\photofacefun_com_1442517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285860"/>
            <a:ext cx="2873380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0" y="-3"/>
          <a:ext cx="9144000" cy="685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376517"/>
                <a:gridCol w="4719483"/>
              </a:tblGrid>
              <a:tr h="3195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Год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2014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2014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530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Тема курсов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1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«Повышение</a:t>
                      </a:r>
                      <a:r>
                        <a:rPr lang="ru-RU" sz="1200" b="1" spc="-10" baseline="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квалификации по ФГОС</a:t>
                      </a:r>
                      <a:r>
                        <a:rPr lang="ru-RU" sz="1200" b="1" spc="-1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»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«Содержание</a:t>
                      </a:r>
                      <a:r>
                        <a:rPr lang="ru-RU" sz="1200" b="1" baseline="0" dirty="0" smtClean="0">
                          <a:latin typeface="Arial"/>
                          <a:ea typeface="Times New Roman"/>
                        </a:rPr>
                        <a:t> и методика преподавания технологии в условиях модернизации образования</a:t>
                      </a: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»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195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"/>
                          <a:ea typeface="Times New Roman"/>
                        </a:rPr>
                        <a:t>Кол-во часов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1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12 </a:t>
                      </a:r>
                      <a:r>
                        <a:rPr lang="ru-RU" sz="1200" b="1" spc="-1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часа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72часа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658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Кем и когда выдано удостоверение, номер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Орловский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областной институт усовершенствования учителей, Удостоверение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№ 69 от 24.04.2014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  </a:t>
                      </a: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БОУ ОО ДПО (ПК) С «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Орловский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 институт усовершенствования учителей,» удостоверение №  1956 от 06.06.2014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20151010_004847_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571480"/>
            <a:ext cx="8429684" cy="5929354"/>
          </a:xfrm>
          <a:ln>
            <a:solidFill>
              <a:schemeClr val="tx1"/>
            </a:solidFill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1010_005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2852"/>
            <a:ext cx="8643998" cy="642942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1010_0053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42852"/>
            <a:ext cx="5500725" cy="6572296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1010_0054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285728"/>
            <a:ext cx="7500990" cy="6286544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214282" y="0"/>
            <a:ext cx="8643998" cy="103663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Garamond"/>
              <a:buNone/>
            </a:pPr>
            <a:r>
              <a:rPr lang="en-US" sz="3600" b="1" i="0" u="none" strike="noStrike" cap="small" baseline="0" dirty="0" smtClean="0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ru-RU" sz="2800" b="1" i="0" u="none" strike="noStrike" cap="small" baseline="0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3.</a:t>
            </a:r>
            <a:r>
              <a:rPr lang="en-US" sz="2800" b="1" i="0" u="none" strike="noStrike" cap="small" baseline="0" dirty="0" err="1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Личные</a:t>
            </a:r>
            <a:r>
              <a:rPr lang="en-US" sz="2800" b="1" i="0" u="none" strike="noStrike" cap="small" baseline="0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2800" b="1" i="0" u="none" strike="noStrike" cap="small" baseline="0" dirty="0" err="1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достижения</a:t>
            </a:r>
            <a:r>
              <a:rPr lang="en-US" sz="2800" b="1" i="0" u="none" strike="noStrike" cap="small" baseline="0" dirty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2800" b="1" i="0" u="none" strike="noStrike" cap="small" baseline="0" dirty="0" err="1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профессиональной</a:t>
            </a:r>
            <a:r>
              <a:rPr lang="en-US" sz="2800" b="1" i="0" u="none" strike="noStrike" cap="small" baseline="0" dirty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2800" b="1" i="0" u="none" strike="noStrike" cap="small" baseline="0" dirty="0" err="1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деятельности</a:t>
            </a:r>
            <a:r>
              <a:rPr lang="en-US" sz="2800" b="1" i="0" u="none" strike="noStrike" cap="small" baseline="0" dirty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2800" b="1" i="0" u="none" strike="noStrike" cap="small" baseline="0" dirty="0" err="1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педагога</a:t>
            </a:r>
            <a:endParaRPr lang="en-US" sz="2800" b="1" i="0" u="none" strike="noStrike" cap="small" baseline="0" dirty="0">
              <a:solidFill>
                <a:schemeClr val="tx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357158" y="1214422"/>
            <a:ext cx="8429684" cy="516904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42187"/>
            </a:pPr>
            <a:endParaRPr lang="ru-RU" sz="1800" b="1" u="sng" dirty="0" smtClean="0">
              <a:solidFill>
                <a:schemeClr val="tx1"/>
              </a:solidFill>
              <a:latin typeface="+mj-lt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42187"/>
            </a:pPr>
            <a:r>
              <a:rPr lang="ru-RU" sz="1800" b="1" u="sng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1997 </a:t>
            </a:r>
            <a:r>
              <a:rPr lang="ru-RU" sz="1800" b="1" u="sng" dirty="0" err="1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г.-</a:t>
            </a:r>
            <a:r>
              <a:rPr lang="ru-RU" sz="1800" dirty="0" err="1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Благодарность</a:t>
            </a:r>
            <a:r>
              <a:rPr lang="ru-RU" sz="180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 с выплатой премии за активное участие в семинаре и открытые уроки для директоров школ ,приказ № 211 от 24.06.1997</a:t>
            </a: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42187"/>
            </a:pPr>
            <a:r>
              <a:rPr lang="ru-RU" sz="1800" b="1" u="sng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2003 г.-</a:t>
            </a:r>
            <a:r>
              <a:rPr lang="ru-RU" sz="180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 В ознаменовании государственного праздника «Дня учителя» объявлена благодарность и выдана премия ,приказ № 54 от 3.10.2003</a:t>
            </a:r>
            <a:endParaRPr lang="ru-RU" sz="1800" b="1" u="sng" dirty="0" smtClean="0">
              <a:solidFill>
                <a:schemeClr val="tx1"/>
              </a:solidFill>
              <a:latin typeface="+mj-lt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42187"/>
            </a:pPr>
            <a:r>
              <a:rPr lang="ru-RU" sz="1800" b="1" u="sng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2007</a:t>
            </a:r>
            <a:r>
              <a:rPr lang="en-US" sz="1800" b="1" i="0" u="sng" strike="noStrike" cap="none" baseline="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г</a:t>
            </a:r>
            <a:r>
              <a:rPr lang="ru-RU" sz="1800" b="1" i="0" u="sng" strike="noStrike" cap="none" baseline="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.</a:t>
            </a:r>
            <a:r>
              <a:rPr lang="en-US" sz="1800" b="1" i="0" u="sng" strike="noStrike" cap="none" baseline="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 </a:t>
            </a:r>
            <a:r>
              <a:rPr lang="en-US" sz="1800" b="0" i="0" u="none" strike="noStrike" cap="none" baseline="0" dirty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– </a:t>
            </a:r>
            <a:r>
              <a:rPr lang="ru-RU" sz="1800" b="0" i="0" u="none" strike="noStrike" cap="none" baseline="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от 07 марта приказ № 18 «О награждении» За добросовестный труд </a:t>
            </a:r>
            <a:r>
              <a:rPr lang="ru-RU" sz="1800" b="0" i="0" u="none" strike="noStrike" cap="none" baseline="0" dirty="0" err="1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Хомутовская</a:t>
            </a:r>
            <a:r>
              <a:rPr lang="ru-RU" sz="1800" b="0" i="0" u="none" strike="noStrike" cap="none" baseline="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 </a:t>
            </a:r>
            <a:r>
              <a:rPr lang="ru-RU" sz="1800" b="0" i="0" u="none" strike="noStrike" cap="none" baseline="0" dirty="0" err="1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муницмпальная</a:t>
            </a:r>
            <a:r>
              <a:rPr lang="ru-RU" sz="1800" b="0" i="0" u="none" strike="noStrike" cap="none" baseline="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 средняя общеобразовательная школа имени Героя Советского Союза </a:t>
            </a:r>
            <a:r>
              <a:rPr lang="ru-RU" sz="1800" b="0" i="0" u="none" strike="noStrike" cap="none" baseline="0" dirty="0" err="1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Домникова</a:t>
            </a:r>
            <a:r>
              <a:rPr lang="ru-RU" sz="1800" b="0" i="0" u="none" strike="noStrike" cap="none" baseline="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 В.М.</a:t>
            </a:r>
          </a:p>
          <a:p>
            <a:pPr lvl="0">
              <a:spcBef>
                <a:spcPts val="640"/>
              </a:spcBef>
              <a:buClr>
                <a:schemeClr val="hlink"/>
              </a:buClr>
              <a:buSzPct val="42187"/>
            </a:pPr>
            <a:r>
              <a:rPr lang="ru-RU" sz="1800" b="1" u="sng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2012 г.-</a:t>
            </a:r>
            <a:r>
              <a:rPr lang="ru-RU" sz="180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 свидетельство о создании сайта на портале «А2В2» выданное директором сайта </a:t>
            </a:r>
            <a:r>
              <a:rPr lang="ru-RU" sz="1800" dirty="0" smtClean="0">
                <a:solidFill>
                  <a:schemeClr val="tx1"/>
                </a:solidFill>
                <a:ea typeface="Garamond"/>
                <a:cs typeface="Garamond"/>
                <a:sym typeface="Garamond"/>
              </a:rPr>
              <a:t>«А2В2» </a:t>
            </a:r>
            <a:r>
              <a:rPr lang="ru-RU" sz="1800" dirty="0" err="1" smtClean="0">
                <a:solidFill>
                  <a:schemeClr val="tx1"/>
                </a:solidFill>
                <a:ea typeface="Garamond"/>
                <a:cs typeface="Garamond"/>
                <a:sym typeface="Garamond"/>
              </a:rPr>
              <a:t>Куфтинов</a:t>
            </a:r>
            <a:r>
              <a:rPr lang="ru-RU" sz="1800" dirty="0" smtClean="0">
                <a:solidFill>
                  <a:schemeClr val="tx1"/>
                </a:solidFill>
                <a:ea typeface="Garamond"/>
                <a:cs typeface="Garamond"/>
                <a:sym typeface="Garamond"/>
              </a:rPr>
              <a:t> С.С. Сайт: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konovalova_n_a.a2b2.ru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endParaRPr lang="en-US" sz="1800" b="1" i="0" strike="noStrike" cap="none" baseline="0" dirty="0">
              <a:solidFill>
                <a:schemeClr val="tx1"/>
              </a:solidFill>
              <a:latin typeface="+mj-lt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42187"/>
            </a:pPr>
            <a:r>
              <a:rPr lang="en-US" sz="1800" b="1" i="0" u="sng" strike="noStrike" cap="none" baseline="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201</a:t>
            </a:r>
            <a:r>
              <a:rPr lang="ru-RU" sz="1800" b="1" i="0" u="sng" strike="noStrike" cap="none" baseline="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5</a:t>
            </a:r>
            <a:r>
              <a:rPr lang="en-US" sz="1800" b="1" i="0" u="sng" strike="noStrike" cap="none" baseline="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 г</a:t>
            </a:r>
            <a:r>
              <a:rPr lang="ru-RU" sz="1800" b="1" i="0" u="sng" strike="noStrike" cap="none" baseline="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.</a:t>
            </a:r>
            <a:r>
              <a:rPr lang="en-US" sz="1800" b="0" i="0" u="none" strike="noStrike" cap="none" baseline="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 </a:t>
            </a:r>
            <a:r>
              <a:rPr lang="en-US" sz="1800" b="0" i="0" u="none" strike="noStrike" cap="none" baseline="0" dirty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– </a:t>
            </a:r>
            <a:r>
              <a:rPr lang="en-US" sz="1800" b="0" i="0" u="none" strike="noStrike" cap="none" baseline="0" dirty="0" err="1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Почетная</a:t>
            </a:r>
            <a:r>
              <a:rPr lang="en-US" sz="1800" b="0" i="0" u="none" strike="noStrike" cap="none" baseline="0" dirty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 </a:t>
            </a:r>
            <a:r>
              <a:rPr lang="en-US" sz="1800" b="0" i="0" u="none" strike="noStrike" cap="none" baseline="0" dirty="0" err="1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грамота</a:t>
            </a:r>
            <a:r>
              <a:rPr lang="ru-RU" sz="1800" b="0" i="0" u="none" strike="noStrike" cap="none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о</a:t>
            </a:r>
            <a:r>
              <a:rPr lang="ru-RU" sz="1800" b="0" i="0" u="none" strike="noStrike" cap="none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тдела образования администрации </a:t>
            </a:r>
            <a:r>
              <a:rPr lang="ru-RU" sz="1800" b="0" i="0" u="none" strike="noStrike" cap="none" dirty="0" err="1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Новодеревеньковского</a:t>
            </a:r>
            <a:r>
              <a:rPr lang="ru-RU" sz="1800" b="0" i="0" u="none" strike="noStrike" cap="none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 района  «За добросовестный </a:t>
            </a:r>
            <a:r>
              <a:rPr lang="ru-RU" sz="1800" b="0" i="0" u="none" strike="noStrike" cap="none" dirty="0" err="1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труд,успехи</a:t>
            </a:r>
            <a:r>
              <a:rPr lang="ru-RU" sz="1800" b="0" i="0" u="none" strike="noStrike" cap="none" dirty="0" smtClean="0">
                <a:solidFill>
                  <a:schemeClr val="tx1"/>
                </a:solidFill>
                <a:latin typeface="+mj-lt"/>
                <a:ea typeface="Garamond"/>
                <a:cs typeface="Garamond"/>
                <a:sym typeface="Garamond"/>
              </a:rPr>
              <a:t> в обучении и воспитании подрастающего поколения» приказ № 103-к от 28 сентября 2015 года</a:t>
            </a:r>
            <a:endParaRPr lang="en-US" sz="1800" b="0" i="0" u="none" strike="noStrike" cap="none" baseline="0" dirty="0">
              <a:solidFill>
                <a:schemeClr val="lt1"/>
              </a:solidFill>
              <a:latin typeface="+mj-lt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151010_0117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14480" y="142852"/>
            <a:ext cx="5572163" cy="6429420"/>
          </a:xfrm>
          <a:ln>
            <a:solidFill>
              <a:schemeClr val="tx1"/>
            </a:solidFill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1010_0119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214290"/>
            <a:ext cx="5286412" cy="642942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1010_012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7" y="357166"/>
            <a:ext cx="5357849" cy="6357982"/>
          </a:xfr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0929_114203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285728"/>
            <a:ext cx="5072098" cy="642942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hape 91"/>
          <p:cNvGrpSpPr/>
          <p:nvPr/>
        </p:nvGrpSpPr>
        <p:grpSpPr>
          <a:xfrm>
            <a:off x="500034" y="285728"/>
            <a:ext cx="8241878" cy="5865811"/>
            <a:chOff x="1800225" y="2016125"/>
            <a:chExt cx="3205174" cy="3886200"/>
          </a:xfrm>
        </p:grpSpPr>
        <p:cxnSp>
          <p:nvCxnSpPr>
            <p:cNvPr id="92" name="Shape 92"/>
            <p:cNvCxnSpPr/>
            <p:nvPr/>
          </p:nvCxnSpPr>
          <p:spPr>
            <a:xfrm rot="10800000">
              <a:off x="3400424" y="2473324"/>
              <a:ext cx="228600" cy="3201987"/>
            </a:xfrm>
            <a:prstGeom prst="straightConnector1">
              <a:avLst/>
            </a:prstGeom>
            <a:solidFill>
              <a:srgbClr val="FFFFFF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93" name="Shape 93"/>
            <p:cNvCxnSpPr/>
            <p:nvPr/>
          </p:nvCxnSpPr>
          <p:spPr>
            <a:xfrm rot="10800000" flipH="1">
              <a:off x="3171825" y="2473324"/>
              <a:ext cx="228600" cy="3201987"/>
            </a:xfrm>
            <a:prstGeom prst="straightConnector1">
              <a:avLst/>
            </a:prstGeom>
            <a:solidFill>
              <a:srgbClr val="FFFFFF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94" name="Shape 94"/>
            <p:cNvCxnSpPr/>
            <p:nvPr/>
          </p:nvCxnSpPr>
          <p:spPr>
            <a:xfrm rot="10800000">
              <a:off x="3400424" y="2473325"/>
              <a:ext cx="228600" cy="2514599"/>
            </a:xfrm>
            <a:prstGeom prst="straightConnector1">
              <a:avLst/>
            </a:prstGeom>
            <a:solidFill>
              <a:srgbClr val="FFFFFF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95" name="Shape 95"/>
            <p:cNvCxnSpPr/>
            <p:nvPr/>
          </p:nvCxnSpPr>
          <p:spPr>
            <a:xfrm rot="10800000" flipH="1">
              <a:off x="3171825" y="2473325"/>
              <a:ext cx="228600" cy="2514599"/>
            </a:xfrm>
            <a:prstGeom prst="straightConnector1">
              <a:avLst/>
            </a:prstGeom>
            <a:solidFill>
              <a:srgbClr val="FFFFFF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96" name="Shape 96"/>
            <p:cNvCxnSpPr/>
            <p:nvPr/>
          </p:nvCxnSpPr>
          <p:spPr>
            <a:xfrm rot="10800000">
              <a:off x="3400424" y="2473324"/>
              <a:ext cx="228600" cy="1828800"/>
            </a:xfrm>
            <a:prstGeom prst="straightConnector1">
              <a:avLst/>
            </a:prstGeom>
            <a:solidFill>
              <a:srgbClr val="FFFFFF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97" name="Shape 97"/>
            <p:cNvCxnSpPr/>
            <p:nvPr/>
          </p:nvCxnSpPr>
          <p:spPr>
            <a:xfrm rot="10800000" flipH="1">
              <a:off x="3171825" y="2473324"/>
              <a:ext cx="228600" cy="1828800"/>
            </a:xfrm>
            <a:prstGeom prst="straightConnector1">
              <a:avLst/>
            </a:prstGeom>
            <a:solidFill>
              <a:srgbClr val="FFFFFF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98" name="Shape 98"/>
            <p:cNvCxnSpPr/>
            <p:nvPr/>
          </p:nvCxnSpPr>
          <p:spPr>
            <a:xfrm rot="10800000">
              <a:off x="3400424" y="2473324"/>
              <a:ext cx="228600" cy="1143000"/>
            </a:xfrm>
            <a:prstGeom prst="straightConnector1">
              <a:avLst/>
            </a:prstGeom>
            <a:solidFill>
              <a:srgbClr val="FFFFFF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99" name="Shape 99"/>
            <p:cNvCxnSpPr/>
            <p:nvPr/>
          </p:nvCxnSpPr>
          <p:spPr>
            <a:xfrm rot="10800000" flipH="1">
              <a:off x="3171825" y="2473324"/>
              <a:ext cx="228600" cy="1143000"/>
            </a:xfrm>
            <a:prstGeom prst="straightConnector1">
              <a:avLst/>
            </a:prstGeom>
            <a:solidFill>
              <a:srgbClr val="FFFFFF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00" name="Shape 100"/>
            <p:cNvCxnSpPr/>
            <p:nvPr/>
          </p:nvCxnSpPr>
          <p:spPr>
            <a:xfrm rot="10800000">
              <a:off x="3400424" y="2473324"/>
              <a:ext cx="228600" cy="457200"/>
            </a:xfrm>
            <a:prstGeom prst="straightConnector1">
              <a:avLst/>
            </a:prstGeom>
            <a:solidFill>
              <a:srgbClr val="FFFFFF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101" name="Shape 101"/>
            <p:cNvCxnSpPr/>
            <p:nvPr/>
          </p:nvCxnSpPr>
          <p:spPr>
            <a:xfrm rot="10800000" flipH="1">
              <a:off x="3171825" y="2473324"/>
              <a:ext cx="228600" cy="457200"/>
            </a:xfrm>
            <a:prstGeom prst="straightConnector1">
              <a:avLst/>
            </a:prstGeom>
            <a:solidFill>
              <a:srgbClr val="FFFFFF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102" name="Shape 102"/>
            <p:cNvSpPr/>
            <p:nvPr/>
          </p:nvSpPr>
          <p:spPr>
            <a:xfrm>
              <a:off x="2714625" y="2016125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FF6699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2300" b="0" i="0" u="none" strike="noStrike" cap="none" baseline="0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rPr>
                <a:t>Структура портфолио</a:t>
              </a:r>
            </a:p>
          </p:txBody>
        </p:sp>
        <p:sp>
          <p:nvSpPr>
            <p:cNvPr id="103" name="Shape 103"/>
            <p:cNvSpPr/>
            <p:nvPr/>
          </p:nvSpPr>
          <p:spPr>
            <a:xfrm>
              <a:off x="1800225" y="2701925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FF6699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1600" b="0" i="0" u="sng" strike="noStrike" cap="none" baseline="0">
                  <a:solidFill>
                    <a:schemeClr val="hlink"/>
                  </a:solidFill>
                  <a:hlinkClick r:id="rId3"/>
                </a:rPr>
                <a:t>1. Общие сведения</a:t>
              </a:r>
            </a:p>
          </p:txBody>
        </p:sp>
        <p:sp>
          <p:nvSpPr>
            <p:cNvPr id="104" name="Shape 104"/>
            <p:cNvSpPr/>
            <p:nvPr/>
          </p:nvSpPr>
          <p:spPr>
            <a:xfrm>
              <a:off x="3629025" y="2701925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FF6699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6. </a:t>
              </a:r>
              <a:r>
                <a:rPr lang="ru-RU" sz="1600" u="sng" dirty="0" smtClean="0">
                  <a:solidFill>
                    <a:schemeClr val="hlink"/>
                  </a:solidFill>
                  <a:hlinkClick r:id="rId3"/>
                </a:rPr>
                <a:t>Используемые программы и учебники</a:t>
              </a:r>
              <a:endParaRPr lang="en-US" sz="1600" b="0" i="0" u="sng" strike="noStrike" cap="none" baseline="0" dirty="0">
                <a:solidFill>
                  <a:schemeClr val="hlink"/>
                </a:solidFill>
                <a:hlinkClick r:id="rId3"/>
              </a:endParaRPr>
            </a:p>
          </p:txBody>
        </p:sp>
        <p:sp>
          <p:nvSpPr>
            <p:cNvPr id="105" name="Shape 105"/>
            <p:cNvSpPr/>
            <p:nvPr/>
          </p:nvSpPr>
          <p:spPr>
            <a:xfrm>
              <a:off x="1800225" y="3387725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FF6699">
                <a:alpha val="85882"/>
              </a:srgbClr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2. </a:t>
              </a:r>
              <a:r>
                <a:rPr lang="en-US" sz="1600" b="0" i="0" u="sng" strike="noStrike" cap="none" baseline="0" dirty="0" err="1">
                  <a:solidFill>
                    <a:schemeClr val="hlink"/>
                  </a:solidFill>
                  <a:hlinkClick r:id="rId3"/>
                </a:rPr>
                <a:t>Сведения</a:t>
              </a: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 о </a:t>
              </a:r>
              <a:r>
                <a:rPr lang="en-US" sz="1600" b="0" i="0" u="sng" strike="noStrike" cap="none" baseline="0" dirty="0" err="1">
                  <a:solidFill>
                    <a:schemeClr val="hlink"/>
                  </a:solidFill>
                  <a:hlinkClick r:id="rId3"/>
                </a:rPr>
                <a:t>прохождении</a:t>
              </a: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 </a:t>
              </a:r>
              <a:r>
                <a:rPr lang="en-US" sz="1600" b="0" i="0" u="sng" strike="noStrike" cap="none" baseline="0" dirty="0" err="1">
                  <a:solidFill>
                    <a:schemeClr val="hlink"/>
                  </a:solidFill>
                  <a:hlinkClick r:id="rId3"/>
                </a:rPr>
                <a:t>курсов</a:t>
              </a:r>
              <a:endParaRPr lang="en-US" sz="1600" b="0" i="0" u="sng" strike="noStrike" cap="none" baseline="0" dirty="0">
                <a:solidFill>
                  <a:schemeClr val="hlink"/>
                </a:solidFill>
                <a:hlinkClick r:id="rId3"/>
              </a:endParaRPr>
            </a:p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1600" b="0" i="0" u="sng" strike="noStrike" cap="none" baseline="0" dirty="0" err="1">
                  <a:solidFill>
                    <a:schemeClr val="hlink"/>
                  </a:solidFill>
                  <a:hlinkClick r:id="rId3"/>
                </a:rPr>
                <a:t>повышения</a:t>
              </a: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 </a:t>
              </a:r>
              <a:r>
                <a:rPr lang="en-US" sz="1600" b="0" i="0" u="sng" strike="noStrike" cap="none" baseline="0" dirty="0" err="1">
                  <a:solidFill>
                    <a:schemeClr val="hlink"/>
                  </a:solidFill>
                  <a:hlinkClick r:id="rId3"/>
                </a:rPr>
                <a:t>квалификации</a:t>
              </a:r>
              <a:endParaRPr lang="en-US" sz="1600" b="0" i="0" u="sng" strike="noStrike" cap="none" baseline="0" dirty="0">
                <a:solidFill>
                  <a:schemeClr val="hlink"/>
                </a:solidFill>
                <a:hlinkClick r:id="rId3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>
              <a:off x="3622677" y="3263490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FF6699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7. </a:t>
              </a:r>
              <a:r>
                <a:rPr lang="ru-RU" sz="1600" u="sng" dirty="0" smtClean="0">
                  <a:solidFill>
                    <a:schemeClr val="hlink"/>
                  </a:solidFill>
                  <a:hlinkClick r:id="rId3"/>
                </a:rPr>
                <a:t>Открытые </a:t>
              </a:r>
              <a:r>
                <a:rPr lang="ru-RU" sz="1600" u="sng" dirty="0" err="1" smtClean="0">
                  <a:solidFill>
                    <a:schemeClr val="hlink"/>
                  </a:solidFill>
                  <a:hlinkClick r:id="rId3"/>
                </a:rPr>
                <a:t>уроки,мастер-классы,взаимодействие</a:t>
              </a:r>
              <a:r>
                <a:rPr lang="ru-RU" sz="1600" u="sng" dirty="0" smtClean="0">
                  <a:solidFill>
                    <a:schemeClr val="hlink"/>
                  </a:solidFill>
                  <a:hlinkClick r:id="rId3"/>
                </a:rPr>
                <a:t> со службой занятости населения</a:t>
              </a:r>
              <a:endParaRPr lang="en-US" sz="1600" b="0" i="0" u="sng" strike="noStrike" cap="none" baseline="0" dirty="0">
                <a:solidFill>
                  <a:schemeClr val="hlink"/>
                </a:solidFill>
                <a:hlinkClick r:id="rId3"/>
              </a:endParaRPr>
            </a:p>
          </p:txBody>
        </p:sp>
        <p:sp>
          <p:nvSpPr>
            <p:cNvPr id="107" name="Shape 107"/>
            <p:cNvSpPr/>
            <p:nvPr/>
          </p:nvSpPr>
          <p:spPr>
            <a:xfrm>
              <a:off x="1800225" y="4073525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FF6699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3. </a:t>
              </a:r>
              <a:r>
                <a:rPr lang="en-US" sz="1600" b="0" i="0" u="sng" strike="noStrike" cap="none" baseline="0" dirty="0" err="1">
                  <a:solidFill>
                    <a:schemeClr val="hlink"/>
                  </a:solidFill>
                  <a:hlinkClick r:id="rId3"/>
                </a:rPr>
                <a:t>Личные</a:t>
              </a: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 </a:t>
              </a:r>
              <a:r>
                <a:rPr lang="en-US" sz="1600" b="0" i="0" u="sng" strike="noStrike" cap="none" baseline="0" dirty="0" err="1">
                  <a:solidFill>
                    <a:schemeClr val="hlink"/>
                  </a:solidFill>
                  <a:hlinkClick r:id="rId3"/>
                </a:rPr>
                <a:t>достижения</a:t>
              </a: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 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1600" b="0" i="0" u="sng" strike="noStrike" cap="none" baseline="0" dirty="0" err="1">
                  <a:solidFill>
                    <a:schemeClr val="hlink"/>
                  </a:solidFill>
                  <a:hlinkClick r:id="rId3"/>
                </a:rPr>
                <a:t>профессиона</a:t>
              </a:r>
              <a:r>
                <a:rPr lang="en-US" sz="1600" b="0" i="0" u="sng" strike="noStrike" cap="none" baseline="0" dirty="0" err="1">
                  <a:solidFill>
                    <a:srgbClr val="0070C0"/>
                  </a:solidFill>
                  <a:hlinkClick r:id="rId3"/>
                </a:rPr>
                <a:t>л</a:t>
              </a:r>
              <a:r>
                <a:rPr lang="en-US" sz="1600" b="0" i="0" u="sng" strike="noStrike" cap="none" baseline="0" dirty="0" err="1">
                  <a:solidFill>
                    <a:schemeClr val="hlink"/>
                  </a:solidFill>
                  <a:hlinkClick r:id="rId3"/>
                </a:rPr>
                <a:t>ьной</a:t>
              </a: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 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1600" b="0" i="0" u="sng" strike="noStrike" cap="none" baseline="0" dirty="0" err="1">
                  <a:solidFill>
                    <a:schemeClr val="hlink"/>
                  </a:solidFill>
                  <a:hlinkClick r:id="rId3"/>
                </a:rPr>
                <a:t>деятельности</a:t>
              </a: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 </a:t>
              </a:r>
              <a:r>
                <a:rPr lang="en-US" sz="1600" b="0" i="0" u="sng" strike="noStrike" cap="none" baseline="0" dirty="0" err="1">
                  <a:solidFill>
                    <a:schemeClr val="hlink"/>
                  </a:solidFill>
                  <a:hlinkClick r:id="rId3"/>
                </a:rPr>
                <a:t>педагога</a:t>
              </a:r>
              <a:endParaRPr lang="en-US" sz="1600" b="0" i="0" u="sng" strike="noStrike" cap="none" baseline="0" dirty="0">
                <a:solidFill>
                  <a:schemeClr val="hlink"/>
                </a:solidFill>
                <a:hlinkClick r:id="rId3"/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>
              <a:off x="3622677" y="3831437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FF6699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15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8. </a:t>
              </a:r>
              <a:r>
                <a:rPr lang="ru-RU" sz="1500" u="sng" dirty="0" smtClean="0">
                  <a:solidFill>
                    <a:schemeClr val="hlink"/>
                  </a:solidFill>
                  <a:hlinkClick r:id="rId3"/>
                </a:rPr>
                <a:t>Внеурочные предметные достижения учащихся</a:t>
              </a:r>
              <a:endParaRPr lang="en-US" sz="1500" b="0" i="0" u="sng" strike="noStrike" cap="none" baseline="0" dirty="0">
                <a:solidFill>
                  <a:schemeClr val="hlink"/>
                </a:solidFill>
                <a:hlinkClick r:id="rId3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1800225" y="4759325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FF6699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4. </a:t>
              </a:r>
              <a:r>
                <a:rPr lang="en-US" sz="1600" b="0" i="0" u="sng" strike="noStrike" cap="none" baseline="0" dirty="0" err="1" smtClean="0">
                  <a:solidFill>
                    <a:schemeClr val="hlink"/>
                  </a:solidFill>
                  <a:hlinkClick r:id="rId3"/>
                </a:rPr>
                <a:t>Научно</a:t>
              </a:r>
              <a:r>
                <a:rPr lang="en-US" sz="1600" b="0" i="0" u="sng" strike="noStrike" cap="none" baseline="0" dirty="0" smtClean="0">
                  <a:solidFill>
                    <a:schemeClr val="hlink"/>
                  </a:solidFill>
                  <a:hlinkClick r:id="rId3"/>
                </a:rPr>
                <a:t>-</a:t>
              </a:r>
              <a:r>
                <a:rPr lang="ru-RU" sz="1600" b="0" i="0" u="sng" strike="noStrike" cap="none" baseline="0" dirty="0" smtClean="0">
                  <a:solidFill>
                    <a:schemeClr val="hlink"/>
                  </a:solidFill>
                  <a:hlinkClick r:id="rId3"/>
                </a:rPr>
                <a:t>исследовательская</a:t>
              </a:r>
              <a:r>
                <a:rPr lang="en-US" sz="1600" b="0" i="0" u="sng" strike="noStrike" cap="none" baseline="0" dirty="0" smtClean="0">
                  <a:solidFill>
                    <a:schemeClr val="hlink"/>
                  </a:solidFill>
                  <a:hlinkClick r:id="rId3"/>
                </a:rPr>
                <a:t> </a:t>
              </a:r>
              <a:endParaRPr lang="en-US" sz="1600" b="0" i="0" u="sng" strike="noStrike" cap="none" baseline="0" dirty="0">
                <a:solidFill>
                  <a:schemeClr val="hlink"/>
                </a:solidFill>
                <a:hlinkClick r:id="rId3"/>
              </a:endParaRPr>
            </a:p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1600" b="0" i="0" u="sng" strike="noStrike" cap="none" baseline="0" dirty="0" err="1">
                  <a:solidFill>
                    <a:schemeClr val="hlink"/>
                  </a:solidFill>
                  <a:hlinkClick r:id="rId3"/>
                </a:rPr>
                <a:t>деятельность</a:t>
              </a:r>
              <a:endParaRPr lang="en-US" sz="1600" b="0" i="0" u="sng" strike="noStrike" cap="none" baseline="0" dirty="0">
                <a:solidFill>
                  <a:schemeClr val="hlink"/>
                </a:solidFill>
                <a:hlinkClick r:id="rId3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>
              <a:off x="3633800" y="4382570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FF6699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1600" b="0" i="0" u="sng" strike="noStrike" cap="none" baseline="0" dirty="0" smtClean="0">
                  <a:solidFill>
                    <a:schemeClr val="hlink"/>
                  </a:solidFill>
                  <a:hlinkClick r:id="rId3"/>
                </a:rPr>
                <a:t>9. </a:t>
              </a:r>
              <a:r>
                <a:rPr lang="en-US" sz="1600" b="0" i="0" u="sng" strike="noStrike" cap="none" baseline="0" dirty="0" err="1">
                  <a:solidFill>
                    <a:schemeClr val="hlink"/>
                  </a:solidFill>
                  <a:hlinkClick r:id="rId3"/>
                </a:rPr>
                <a:t>Методические</a:t>
              </a: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 </a:t>
              </a:r>
              <a:r>
                <a:rPr lang="en-US" sz="1600" b="0" i="0" u="sng" strike="noStrike" cap="none" baseline="0" dirty="0" err="1">
                  <a:solidFill>
                    <a:schemeClr val="hlink"/>
                  </a:solidFill>
                  <a:hlinkClick r:id="rId3"/>
                </a:rPr>
                <a:t>разработки</a:t>
              </a:r>
              <a:endParaRPr lang="en-US" sz="1600" b="0" i="0" u="sng" strike="noStrike" cap="none" baseline="0" dirty="0">
                <a:solidFill>
                  <a:schemeClr val="hlink"/>
                </a:solidFill>
                <a:hlinkClick r:id="rId3"/>
              </a:endParaRPr>
            </a:p>
          </p:txBody>
        </p:sp>
        <p:sp>
          <p:nvSpPr>
            <p:cNvPr id="111" name="Shape 111"/>
            <p:cNvSpPr/>
            <p:nvPr/>
          </p:nvSpPr>
          <p:spPr>
            <a:xfrm>
              <a:off x="1800225" y="5445125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FF6699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5. </a:t>
              </a:r>
              <a:r>
                <a:rPr lang="ru-RU" sz="1600" u="sng" dirty="0" smtClean="0">
                  <a:solidFill>
                    <a:schemeClr val="hlink"/>
                  </a:solidFill>
                  <a:hlinkClick r:id="rId3"/>
                </a:rPr>
                <a:t>Используемые образовательные технологии</a:t>
              </a:r>
              <a:endParaRPr lang="en-US" sz="1600" b="0" i="0" u="sng" strike="noStrike" cap="none" baseline="0" dirty="0">
                <a:solidFill>
                  <a:schemeClr val="hlink"/>
                </a:solidFill>
                <a:hlinkClick r:id="rId3"/>
              </a:endParaRPr>
            </a:p>
          </p:txBody>
        </p:sp>
        <p:sp>
          <p:nvSpPr>
            <p:cNvPr id="112" name="Shape 112"/>
            <p:cNvSpPr/>
            <p:nvPr/>
          </p:nvSpPr>
          <p:spPr>
            <a:xfrm>
              <a:off x="3633800" y="4903188"/>
              <a:ext cx="1371599" cy="457200"/>
            </a:xfrm>
            <a:prstGeom prst="roundRect">
              <a:avLst>
                <a:gd name="adj" fmla="val 16667"/>
              </a:avLst>
            </a:prstGeom>
            <a:solidFill>
              <a:srgbClr val="FF6699"/>
            </a:solidFill>
            <a:ln w="28575" cap="rnd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Font typeface="Arial"/>
                <a:buNone/>
              </a:pPr>
              <a:r>
                <a:rPr lang="en-US" sz="1600" b="0" i="0" u="sng" strike="noStrike" cap="none" baseline="0" dirty="0">
                  <a:solidFill>
                    <a:schemeClr val="hlink"/>
                  </a:solidFill>
                  <a:hlinkClick r:id="rId3"/>
                </a:rPr>
                <a:t>10. </a:t>
              </a:r>
              <a:r>
                <a:rPr lang="ru-RU" sz="1600" u="sng" dirty="0" smtClean="0">
                  <a:solidFill>
                    <a:schemeClr val="hlink"/>
                  </a:solidFill>
                  <a:hlinkClick r:id="rId3"/>
                </a:rPr>
                <a:t>Результаты </a:t>
              </a:r>
              <a:r>
                <a:rPr lang="ru-RU" sz="1600" u="sng" dirty="0" err="1" smtClean="0">
                  <a:solidFill>
                    <a:schemeClr val="hlink"/>
                  </a:solidFill>
                  <a:hlinkClick r:id="rId3"/>
                </a:rPr>
                <a:t>педпгогической</a:t>
              </a:r>
              <a:r>
                <a:rPr lang="ru-RU" sz="1600" u="sng" dirty="0" smtClean="0">
                  <a:solidFill>
                    <a:schemeClr val="hlink"/>
                  </a:solidFill>
                  <a:hlinkClick r:id="rId3"/>
                </a:rPr>
                <a:t> деятельности </a:t>
              </a:r>
              <a:endParaRPr lang="en-US" sz="1600" b="0" i="0" u="sng" strike="noStrike" cap="none" baseline="0" dirty="0">
                <a:solidFill>
                  <a:schemeClr val="hlink"/>
                </a:solidFill>
                <a:hlinkClick r:id="rId3"/>
              </a:endParaRPr>
            </a:p>
          </p:txBody>
        </p:sp>
      </p:grpSp>
      <p:sp>
        <p:nvSpPr>
          <p:cNvPr id="47" name="Shape 102"/>
          <p:cNvSpPr/>
          <p:nvPr/>
        </p:nvSpPr>
        <p:spPr>
          <a:xfrm>
            <a:off x="5214942" y="5500702"/>
            <a:ext cx="3526970" cy="690095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 w="28575" cap="rnd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Font typeface="Arial"/>
              <a:buNone/>
            </a:pPr>
            <a:r>
              <a:rPr lang="ru-RU" sz="1600" b="0" i="0" u="sng" strike="noStrike" cap="none" baseline="0" dirty="0" smtClean="0">
                <a:solidFill>
                  <a:srgbClr val="0070C0"/>
                </a:solidFill>
                <a:ea typeface="Arial"/>
                <a:cs typeface="Arial"/>
                <a:sym typeface="Arial"/>
              </a:rPr>
              <a:t>11.Достижения и награды учащихся</a:t>
            </a:r>
            <a:endParaRPr lang="en-US" sz="1600" b="0" i="0" u="sng" strike="noStrike" cap="none" baseline="0" dirty="0">
              <a:solidFill>
                <a:srgbClr val="0070C0"/>
              </a:solidFill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1010_0123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7" y="214290"/>
            <a:ext cx="5286412" cy="65008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1010_0125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214290"/>
            <a:ext cx="5000661" cy="642942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714348" y="1500174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714375" marR="0" lvl="0" indent="-714375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42187"/>
            </a:pPr>
            <a:r>
              <a:rPr lang="ru-RU" b="0" i="0" u="none" strike="noStrike" cap="none" baseline="0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           1.Тема</a:t>
            </a:r>
            <a:r>
              <a:rPr lang="ru-RU" b="0" i="0" u="none" strike="noStrike" cap="none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самообразования:</a:t>
            </a: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ru-RU" b="0" i="0" u="none" strike="noStrike" cap="none" baseline="0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Деятельный подход на уроках технологии</a:t>
            </a:r>
            <a:r>
              <a:rPr lang="ru-RU" b="0" i="0" u="none" strike="noStrike" cap="none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в условиях перехода на федеральные государственные стандарты второго поколения</a:t>
            </a:r>
            <a:r>
              <a:rPr lang="ru-RU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.</a:t>
            </a:r>
            <a:endParaRPr lang="ru-RU" b="0" i="0" u="none" strike="noStrike" cap="none" baseline="0" dirty="0" smtClean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714375" marR="0" lvl="0" indent="-714375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42187"/>
            </a:pPr>
            <a:r>
              <a:rPr lang="ru-RU" sz="1800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r>
              <a:rPr lang="ru-RU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2.статья</a:t>
            </a:r>
          </a:p>
          <a:p>
            <a:pPr marL="714375" marR="0" lvl="0" indent="-714375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42187"/>
            </a:pPr>
            <a:r>
              <a:rPr lang="ru-RU" b="0" i="0" u="none" strike="noStrike" cap="none" baseline="0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           3.Выступление на ШМО темы</a:t>
            </a:r>
            <a:r>
              <a:rPr lang="ru-RU" b="0" i="0" u="none" strike="noStrike" cap="none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доклада:</a:t>
            </a:r>
          </a:p>
          <a:p>
            <a:pPr marL="714375" marR="0" lvl="0" indent="-714375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42187"/>
            </a:pPr>
            <a:r>
              <a:rPr lang="ru-RU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           </a:t>
            </a:r>
            <a:r>
              <a:rPr lang="ru-RU" b="0" i="0" u="none" strike="noStrike" cap="none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- Личностное и профессиональное отражение особенностей подростков в условиях ФГОС на уроках технологии;</a:t>
            </a:r>
          </a:p>
          <a:p>
            <a:pPr marL="714375" marR="0" lvl="0" indent="-714375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42187"/>
            </a:pPr>
            <a:r>
              <a:rPr lang="ru-RU" b="0" i="0" u="none" strike="noStrike" cap="none" baseline="0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           -Техника безопасности на уроках технологии. Сроки заполнения журнала по техники безопасности и виды проведенных инструктажей .</a:t>
            </a:r>
            <a:endParaRPr lang="en-US" b="0" i="0" u="none" strike="noStrike" cap="none" baseline="0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Garamond"/>
              <a:buNone/>
            </a:pPr>
            <a:r>
              <a:rPr lang="en-US" sz="2800" b="1" i="0" u="none" strike="noStrike" cap="small" baseline="0" dirty="0">
                <a:latin typeface="Garamond"/>
                <a:ea typeface="Garamond"/>
                <a:cs typeface="Garamond"/>
                <a:sym typeface="Garamond"/>
              </a:rPr>
              <a:t>4. </a:t>
            </a:r>
            <a:r>
              <a:rPr lang="en-US" sz="2800" b="1" i="0" u="none" strike="noStrike" cap="small" baseline="0" dirty="0" err="1" smtClean="0">
                <a:latin typeface="Garamond"/>
                <a:ea typeface="Garamond"/>
                <a:cs typeface="Garamond"/>
                <a:sym typeface="Garamond"/>
              </a:rPr>
              <a:t>Научно</a:t>
            </a:r>
            <a:r>
              <a:rPr lang="en-US" sz="2800" b="1" i="0" u="none" strike="noStrike" cap="small" baseline="0" dirty="0" smtClean="0">
                <a:latin typeface="Garamond"/>
                <a:ea typeface="Garamond"/>
                <a:cs typeface="Garamond"/>
                <a:sym typeface="Garamond"/>
              </a:rPr>
              <a:t>-</a:t>
            </a:r>
            <a:r>
              <a:rPr lang="ru-RU" sz="2800" b="1" i="0" u="none" strike="noStrike" cap="small" baseline="0" dirty="0" smtClean="0">
                <a:latin typeface="Garamond"/>
                <a:ea typeface="Garamond"/>
                <a:cs typeface="Garamond"/>
                <a:sym typeface="Garamond"/>
              </a:rPr>
              <a:t>исследовательская</a:t>
            </a:r>
            <a:r>
              <a:rPr lang="ru-RU" sz="2800" b="1" i="0" u="none" strike="noStrike" cap="small" dirty="0" smtClean="0">
                <a:latin typeface="Garamond"/>
                <a:ea typeface="Garamond"/>
                <a:cs typeface="Garamond"/>
                <a:sym typeface="Garamond"/>
              </a:rPr>
              <a:t> деятельность</a:t>
            </a:r>
            <a:endParaRPr lang="en-US" sz="2800" b="1" i="0" u="none" strike="noStrike" cap="small" baseline="0" dirty="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0151019_235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0"/>
            <a:ext cx="6357981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51019_2355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42852"/>
            <a:ext cx="6072230" cy="6429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i="1" cap="sm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rPr>
              <a:t>5.</a:t>
            </a:r>
            <a:r>
              <a:rPr lang="en-US" sz="3200" b="1" i="1" cap="sm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rPr>
              <a:t>Используемые</a:t>
            </a:r>
            <a:r>
              <a:rPr lang="en-US" sz="3200" b="1" i="1" cap="sm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3200" b="1" i="1" cap="sm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rPr>
              <a:t>образовательные</a:t>
            </a:r>
            <a:r>
              <a:rPr lang="en-US" sz="3200" b="1" i="1" cap="sm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3200" b="1" i="1" cap="sm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rPr>
              <a:t>технологии</a:t>
            </a:r>
            <a:endParaRPr lang="ru-RU" sz="32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99602">
            <a:off x="3337393" y="2303142"/>
            <a:ext cx="642942" cy="1785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21180382">
            <a:off x="5178402" y="2318490"/>
            <a:ext cx="642942" cy="1785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9661096">
            <a:off x="6999836" y="1605160"/>
            <a:ext cx="642942" cy="1785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2439067">
            <a:off x="1861446" y="1422675"/>
            <a:ext cx="642942" cy="1785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3286124"/>
            <a:ext cx="2143140" cy="192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609600">
              <a:spcBef>
                <a:spcPts val="560"/>
              </a:spcBef>
              <a:buClr>
                <a:schemeClr val="hlink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Технология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применения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компьютерных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технологий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(ЭОР)</a:t>
            </a:r>
            <a:endParaRPr lang="en-US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28860" y="4429132"/>
            <a:ext cx="1928826" cy="171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609600">
              <a:spcBef>
                <a:spcPts val="560"/>
              </a:spcBef>
              <a:buClr>
                <a:schemeClr val="hlink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Технология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проектно-исследовательского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обучения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786314" y="4357694"/>
            <a:ext cx="1928826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609600">
              <a:spcBef>
                <a:spcPts val="560"/>
              </a:spcBef>
              <a:buClr>
                <a:schemeClr val="hlink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Творческая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технология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обучения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(</a:t>
            </a: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игра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)</a:t>
            </a:r>
            <a:endParaRPr lang="en-US" sz="1600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58016" y="3429000"/>
            <a:ext cx="2071702" cy="192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609600">
              <a:spcBef>
                <a:spcPts val="560"/>
              </a:spcBef>
              <a:buClr>
                <a:schemeClr val="hlink"/>
              </a:buClr>
              <a:buSzPct val="70000"/>
            </a:pP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Технология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личностно</a:t>
            </a:r>
            <a:r>
              <a:rPr lang="ru-RU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-</a:t>
            </a: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ориентированного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и </a:t>
            </a: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коммуникативно-деятельностного</a:t>
            </a:r>
            <a:r>
              <a:rPr lang="en-US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подхода</a:t>
            </a:r>
            <a:endParaRPr lang="en-US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Garamond"/>
              <a:buNone/>
            </a:pPr>
            <a:r>
              <a:rPr lang="ru-RU" sz="2800" b="1" i="0" u="none" strike="noStrike" cap="none" baseline="0" dirty="0" smtClean="0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6.</a:t>
            </a:r>
            <a:r>
              <a:rPr lang="en-US" sz="2800" b="1" i="0" u="none" strike="noStrike" cap="none" baseline="0" dirty="0" err="1" smtClean="0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Используемые</a:t>
            </a:r>
            <a:r>
              <a:rPr lang="en-US" sz="2800" b="1" i="0" u="none" strike="noStrike" cap="none" baseline="0" dirty="0" smtClean="0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2800" b="1" i="0" u="none" strike="noStrike" cap="none" baseline="0" dirty="0" err="1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программы</a:t>
            </a:r>
            <a:r>
              <a:rPr lang="en-US" sz="2800" b="1" i="0" u="none" strike="noStrike" cap="none" baseline="0" dirty="0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 и </a:t>
            </a:r>
            <a:r>
              <a:rPr lang="en-US" sz="2800" b="1" i="0" u="none" strike="noStrike" cap="none" baseline="0" dirty="0" err="1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учебники</a:t>
            </a:r>
            <a:endParaRPr lang="en-US" sz="2800" b="1" i="0" u="none" strike="noStrike" cap="none" baseline="0" dirty="0">
              <a:solidFill>
                <a:schemeClr val="folHlink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45" y="785794"/>
          <a:ext cx="9001155" cy="5302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31"/>
                <a:gridCol w="1800231"/>
                <a:gridCol w="1800231"/>
                <a:gridCol w="1814544"/>
                <a:gridCol w="1785918"/>
              </a:tblGrid>
              <a:tr h="74281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Times New Roman"/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класс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Название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учебника</a:t>
                      </a:r>
                      <a:endParaRPr lang="en-US" sz="1800" dirty="0">
                        <a:solidFill>
                          <a:schemeClr val="tx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Автор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учебника</a:t>
                      </a:r>
                      <a:endParaRPr lang="en-US" sz="1800" dirty="0">
                        <a:solidFill>
                          <a:schemeClr val="tx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издательство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Год</a:t>
                      </a:r>
                      <a:endParaRPr lang="en-US" sz="1800" dirty="0">
                        <a:solidFill>
                          <a:schemeClr val="tx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издания</a:t>
                      </a:r>
                      <a:endParaRPr lang="en-US" sz="1800" dirty="0">
                        <a:solidFill>
                          <a:schemeClr val="tx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</a:tr>
              <a:tr h="7573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Arial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«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Технология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Технологии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ведения дома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»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Синица Н.В.;</a:t>
                      </a:r>
                    </a:p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Симоненко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В. Д.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М.: Издательский центр «Вентана-Граф»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20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14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Garamond"/>
                        <a:cs typeface="Times New Roman" pitchFamily="18" charset="0"/>
                        <a:sym typeface="Garamond"/>
                      </a:endParaRPr>
                    </a:p>
                  </a:txBody>
                  <a:tcPr marL="0" marR="0" marT="0" marB="0"/>
                </a:tc>
              </a:tr>
              <a:tr h="64294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60"/>
                        </a:spcBef>
                        <a:spcAft>
                          <a:spcPts val="0"/>
                        </a:spcAft>
                        <a:buClrTx/>
                        <a:buSzPct val="25000"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«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Технология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Технологии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ведения дома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»</a:t>
                      </a:r>
                    </a:p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Arial"/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Arial"/>
                        <a:cs typeface="Times New Roman" pitchFamily="18" charset="0"/>
                        <a:sym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Синица Н.В.;</a:t>
                      </a:r>
                    </a:p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Симоненко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В. Д.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М.: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Издательский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центр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«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Вентана-Граф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20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14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Garamond"/>
                        <a:cs typeface="Times New Roman" pitchFamily="18" charset="0"/>
                        <a:sym typeface="Garamond"/>
                      </a:endParaRPr>
                    </a:p>
                  </a:txBody>
                  <a:tcPr marL="0" marR="0" marT="0" marB="0"/>
                </a:tc>
              </a:tr>
              <a:tr h="59595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7</a:t>
                      </a:r>
                      <a:endParaRPr lang="en-US" sz="1800" dirty="0">
                        <a:solidFill>
                          <a:schemeClr val="tx1"/>
                        </a:solidFill>
                        <a:latin typeface="Garamond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Arial"/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«Технология. Обслуживающий труд»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Сасова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И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А.;</a:t>
                      </a:r>
                    </a:p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Павлова М.Б.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Garamond"/>
                        <a:cs typeface="Times New Roman" pitchFamily="18" charset="0"/>
                        <a:sym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М.: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Издательский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центр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«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Вентана-Граф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2008</a:t>
                      </a:r>
                    </a:p>
                  </a:txBody>
                  <a:tcPr marL="0" marR="0" marT="0" marB="0"/>
                </a:tc>
              </a:tr>
              <a:tr h="75806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Arial"/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«Технология. Обслуживающий труд»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Симоненко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В. Д.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М.: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Издательский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центр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«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Вентана-Граф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2008</a:t>
                      </a:r>
                    </a:p>
                  </a:txBody>
                  <a:tcPr marL="0" marR="0" marT="0" marB="0"/>
                </a:tc>
              </a:tr>
              <a:tr h="90325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800">
                          <a:solidFill>
                            <a:schemeClr val="tx1"/>
                          </a:solidFill>
                          <a:latin typeface="Garamond"/>
                          <a:ea typeface="Garamond"/>
                          <a:cs typeface="Garamond"/>
                          <a:sym typeface="Garamond"/>
                        </a:rPr>
                        <a:t>10-11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«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Региональный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компонент технологии профессионального успеха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»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</a:t>
                      </a:r>
                    </a:p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Основы декоративно прикладного творчества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Garamond"/>
                        <a:cs typeface="Times New Roman" pitchFamily="18" charset="0"/>
                        <a:sym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Чистякова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Н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.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С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.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Garamond"/>
                        <a:cs typeface="Times New Roman" pitchFamily="18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Garamond"/>
                        <a:cs typeface="Times New Roman" pitchFamily="18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Garamond"/>
                        <a:cs typeface="Times New Roman" pitchFamily="18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Программа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утв. на 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пед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. совете от 31.08.2015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Garamond"/>
                        <a:cs typeface="Times New Roman" pitchFamily="18" charset="0"/>
                        <a:sym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М.: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Издательский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центр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 «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Вентана-Граф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»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2009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Garamond"/>
                        <a:cs typeface="Times New Roman" pitchFamily="18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Garamond"/>
                        <a:cs typeface="Times New Roman" pitchFamily="18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Garamond"/>
                        <a:cs typeface="Times New Roman" pitchFamily="18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Garamond"/>
                          <a:cs typeface="Times New Roman" pitchFamily="18" charset="0"/>
                          <a:sym typeface="Garamond"/>
                        </a:rPr>
                        <a:t>2015</a:t>
                      </a: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Garamond"/>
                        <a:cs typeface="Times New Roman" pitchFamily="18" charset="0"/>
                        <a:sym typeface="Garamond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500034" y="0"/>
            <a:ext cx="8143932" cy="78579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Garamond"/>
              <a:buNone/>
            </a:pPr>
            <a:r>
              <a:rPr lang="ru-RU" sz="2000" b="1" i="0" u="none" strike="noStrike" cap="none" baseline="0" dirty="0" smtClean="0">
                <a:latin typeface="Garamond"/>
                <a:ea typeface="Garamond"/>
                <a:cs typeface="Garamond"/>
                <a:sym typeface="Garamond"/>
              </a:rPr>
              <a:t>7.</a:t>
            </a:r>
            <a:r>
              <a:rPr lang="en-US" sz="2000" b="1" i="0" u="none" strike="noStrike" cap="none" baseline="0" dirty="0" err="1" smtClean="0">
                <a:latin typeface="Garamond"/>
                <a:ea typeface="Garamond"/>
                <a:cs typeface="Garamond"/>
                <a:sym typeface="Garamond"/>
              </a:rPr>
              <a:t>Открытые</a:t>
            </a:r>
            <a:r>
              <a:rPr lang="en-US" sz="2000" b="1" i="0" u="none" strike="noStrike" cap="none" baseline="0" dirty="0" smtClean="0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2000" b="1" i="0" u="none" strike="noStrike" cap="none" baseline="0" dirty="0" err="1">
                <a:latin typeface="Garamond"/>
                <a:ea typeface="Garamond"/>
                <a:cs typeface="Garamond"/>
                <a:sym typeface="Garamond"/>
              </a:rPr>
              <a:t>уроки</a:t>
            </a:r>
            <a:r>
              <a:rPr lang="en-US" sz="2000" b="1" i="0" u="none" strike="noStrike" cap="none" baseline="0" dirty="0">
                <a:latin typeface="Garamond"/>
                <a:ea typeface="Garamond"/>
                <a:cs typeface="Garamond"/>
                <a:sym typeface="Garamond"/>
              </a:rPr>
              <a:t>, </a:t>
            </a:r>
            <a:r>
              <a:rPr lang="en-US" sz="2000" b="1" i="0" u="none" strike="noStrike" cap="none" baseline="0" dirty="0" err="1" smtClean="0">
                <a:latin typeface="Garamond"/>
                <a:ea typeface="Garamond"/>
                <a:cs typeface="Garamond"/>
                <a:sym typeface="Garamond"/>
              </a:rPr>
              <a:t>мастер-классы</a:t>
            </a:r>
            <a:r>
              <a:rPr lang="ru-RU" sz="2000" b="1" i="0" u="none" strike="noStrike" cap="none" baseline="0" dirty="0" smtClean="0">
                <a:latin typeface="Garamond"/>
                <a:ea typeface="Garamond"/>
                <a:cs typeface="Garamond"/>
                <a:sym typeface="Garamond"/>
              </a:rPr>
              <a:t>,взаимодействие</a:t>
            </a:r>
            <a:r>
              <a:rPr lang="ru-RU" sz="2000" b="1" i="0" u="none" strike="noStrike" cap="none" dirty="0" smtClean="0">
                <a:latin typeface="Garamond"/>
                <a:ea typeface="Garamond"/>
                <a:cs typeface="Garamond"/>
                <a:sym typeface="Garamond"/>
              </a:rPr>
              <a:t> со службой занятости населения</a:t>
            </a:r>
            <a:endParaRPr lang="en-US" sz="2000" b="1" i="0" u="none" strike="noStrike" cap="none" baseline="0" dirty="0">
              <a:latin typeface="Garamond"/>
              <a:ea typeface="Garamond"/>
              <a:cs typeface="Garamond"/>
              <a:sym typeface="Garamond"/>
            </a:endParaRPr>
          </a:p>
        </p:txBody>
      </p:sp>
      <p:graphicFrame>
        <p:nvGraphicFramePr>
          <p:cNvPr id="271" name="Shape 271"/>
          <p:cNvGraphicFramePr/>
          <p:nvPr/>
        </p:nvGraphicFramePr>
        <p:xfrm>
          <a:off x="0" y="785796"/>
          <a:ext cx="9143999" cy="607220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72365"/>
                <a:gridCol w="2799633"/>
                <a:gridCol w="4572001"/>
              </a:tblGrid>
              <a:tr h="4727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5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Garamond"/>
                          <a:cs typeface="Garamond"/>
                          <a:sym typeface="Garamond"/>
                        </a:rPr>
                        <a:t>Год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Garamond"/>
                          <a:cs typeface="Garamond"/>
                          <a:sym typeface="Garamond"/>
                        </a:rPr>
                        <a:t> </a:t>
                      </a:r>
                    </a:p>
                  </a:txBody>
                  <a:tcPr marL="0" marR="0" marT="0" marB="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5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Garamond"/>
                          <a:cs typeface="Garamond"/>
                          <a:sym typeface="Garamond"/>
                        </a:rPr>
                        <a:t>Уровень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Garamond"/>
                          <a:cs typeface="Garamond"/>
                          <a:sym typeface="Garamond"/>
                        </a:rPr>
                        <a:t> 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5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Garamond"/>
                          <a:cs typeface="Garamond"/>
                          <a:sym typeface="Garamond"/>
                        </a:rPr>
                        <a:t>Наименование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  <a:ea typeface="Garamond"/>
                        <a:cs typeface="Garamond"/>
                        <a:sym typeface="Garamond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1512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20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04</a:t>
                      </a: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октябрь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Муниципальный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Открытый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урок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«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Снятие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мерок.Чертеж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</a:t>
                      </a:r>
                      <a:r>
                        <a:rPr lang="ru-RU" sz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выкрайки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основы передника(сетка)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»,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5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класс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270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2004</a:t>
                      </a: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ноябрь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Муниципальный 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Открытый урок «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Силует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,стиль моды»,10 класс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270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2004</a:t>
                      </a: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ноябрь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Муниципальный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Открытое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мероприятие «Мастерство тому дается, кто весь делу отдается !», 5 класс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0270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201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0</a:t>
                      </a: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ноябрь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Муниципальный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Открытый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урок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«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Горячие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напитки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»,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5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класс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9070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201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декабрь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Муниципальный 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Открытый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урок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«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Сервировка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стола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и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этикет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за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столом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», 5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класс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</a:t>
                      </a:r>
                    </a:p>
                  </a:txBody>
                  <a:tcPr marL="0" marR="0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4123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201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0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декабрь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Муниципальный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</a:t>
                      </a: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Открытое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мероприятие « В стане мастериц», 6 класс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7720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201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4</a:t>
                      </a: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июнь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Pct val="25000"/>
                        <a:buFont typeface="Garamond"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Областной, Институт усовершенствования учителей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Pct val="25000"/>
                        <a:buFont typeface="Garamond"/>
                        <a:buNone/>
                        <a:tabLst/>
                        <a:defRPr/>
                      </a:pPr>
                      <a:r>
                        <a:rPr lang="en-US" sz="12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Мастер-класс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-презентация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«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Владимирские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швы</a:t>
                      </a: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»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,6 класс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1476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2015</a:t>
                      </a: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Октябрь 19-23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Pct val="25000"/>
                        <a:buFont typeface="Garamond"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М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униципальный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Pct val="25000"/>
                        <a:buFont typeface="Garamond"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Неделя технологии в рамках МБОУ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Хомутовской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средней школы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 с проведением открытого мероприятия «Дом хозяином хорош» 5 класс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952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2015</a:t>
                      </a: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Октябрь 22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2015 </a:t>
                      </a: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октября 22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Районный</a:t>
                      </a: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Garamond"/>
                          <a:cs typeface="Arial" pitchFamily="34" charset="0"/>
                          <a:sym typeface="Garamond"/>
                        </a:rPr>
                        <a:t>районный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Arial" pitchFamily="34" charset="0"/>
                        <a:ea typeface="Garamond"/>
                        <a:cs typeface="Arial" pitchFamily="34" charset="0"/>
                        <a:sym typeface="Garamond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Совместное мероприятие по выявлению у учащихся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профессиональных интересов и склонностей,9 классы</a:t>
                      </a:r>
                    </a:p>
                    <a:p>
                      <a:pPr>
                        <a:spcBef>
                          <a:spcPts val="0"/>
                        </a:spcBef>
                        <a:buNone/>
                      </a:pPr>
                      <a:endParaRPr lang="en-US" sz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Мероприятие совместное с районным телевидением на тему: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«Кем 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быть»</a:t>
                      </a:r>
                      <a:endParaRPr sz="1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7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285728"/>
            <a:ext cx="6929486" cy="6357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13" descr="2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285728"/>
            <a:ext cx="7143800" cy="628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0760"/>
                <a:gridCol w="3143240"/>
              </a:tblGrid>
              <a:tr h="10128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Фамилия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,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имя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, </a:t>
                      </a: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Отчество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480"/>
                        </a:spcBef>
                        <a:buSzPct val="25000"/>
                        <a:buFont typeface="Garamond"/>
                        <a:buNone/>
                      </a:pPr>
                      <a:endParaRPr lang="ru-RU" sz="1400" b="0" dirty="0" smtClean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  <a:p>
                      <a:pPr marL="0" lvl="0" indent="0" algn="ctr" rtl="0">
                        <a:spcBef>
                          <a:spcPts val="48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Коновалова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Наталья Александровна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</a:tr>
              <a:tr h="32424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Дата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рождения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48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23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сентября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19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69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года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</a:tr>
              <a:tr h="225700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Образование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,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квалификация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по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диплому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ClrTx/>
                        <a:buSzPct val="25000"/>
                        <a:buFont typeface="Garamond"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Киевский техникум легкой промышленности в 1988 г. По специальности техник-технолог швейного производства;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Высшее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, г.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Воронеж в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1996 г. Закончила ВГУ факультет «География»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квалификация-физическая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география,специальность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преподаватель,географ</a:t>
                      </a:r>
                      <a:endParaRPr lang="ru-RU" sz="1400" b="0" baseline="0" dirty="0" smtClean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</a:tr>
              <a:tr h="148403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36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Занимаемая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должность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,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дата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назначения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на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эту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должность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в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образовательном учреждении ;место работы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Учитель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т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рудового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обучения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,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30.08.1989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г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. Приказ № 127; МБОУ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СОШ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Хомутовская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средняя школа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Новодеревеньковского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района Орловской области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</a:tr>
              <a:tr h="37309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Стаж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работы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по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специальности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56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1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год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</a:tr>
              <a:tr h="5964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Стаж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работы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в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данном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образовательном учреждении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/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П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едагогический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стаж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560"/>
                        </a:spcBef>
                        <a:buSzPct val="25000"/>
                        <a:buFont typeface="Garamond"/>
                        <a:buNone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26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лет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/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26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лет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</a:tr>
              <a:tr h="8102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400"/>
                        </a:spcBef>
                        <a:buSzPct val="25000"/>
                        <a:buFont typeface="Garamond"/>
                        <a:buNone/>
                      </a:pP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Наличие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квалификационной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категории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,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дата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присвоения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Pct val="25000"/>
                        <a:buFont typeface="Garamond"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Аттестация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на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mbria Math" pitchFamily="18" charset="0"/>
                          <a:ea typeface="Cambria Math" pitchFamily="18" charset="0"/>
                          <a:cs typeface="Garamond"/>
                          <a:sym typeface="Garamond"/>
                        </a:rPr>
                        <a:t> </a:t>
                      </a:r>
                      <a:r>
                        <a:rPr lang="en-US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lang="ru-RU" sz="1800" b="0" i="0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квалификационную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категорию 23.12.2010</a:t>
                      </a:r>
                      <a:endParaRPr lang="en-US" sz="1400" b="0" i="0" kern="1200" dirty="0" smtClean="0">
                        <a:solidFill>
                          <a:schemeClr val="dk1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  <a:p>
                      <a:pPr marL="0" lvl="0" indent="0" algn="l" rtl="0">
                        <a:spcBef>
                          <a:spcPts val="480"/>
                        </a:spcBef>
                        <a:buSzPct val="25000"/>
                        <a:buFont typeface="Garamond"/>
                        <a:buNone/>
                      </a:pPr>
                      <a:endParaRPr lang="en-US" sz="1400" b="0" dirty="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  <a:cs typeface="Garamond"/>
                        <a:sym typeface="Garamond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6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214290"/>
            <a:ext cx="6072230" cy="6429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500062" y="2071686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Garamond"/>
              <a:buNone/>
            </a:pPr>
            <a:r>
              <a:rPr lang="en-US" sz="2800" b="0" i="0" u="sng" strike="noStrike" cap="none" baseline="0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«</a:t>
            </a:r>
            <a:r>
              <a:rPr lang="ru-RU" sz="2800" u="sng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Дом хозяином хорош</a:t>
            </a:r>
            <a:r>
              <a:rPr lang="en-US" sz="2800" b="0" i="0" u="sng" strike="noStrike" cap="none" baseline="0" dirty="0" smtClean="0">
                <a:solidFill>
                  <a:schemeClr val="tx1"/>
                </a:solidFill>
                <a:latin typeface="Garamond"/>
                <a:ea typeface="Garamond"/>
                <a:cs typeface="Garamond"/>
                <a:sym typeface="Garamond"/>
              </a:rPr>
              <a:t>»</a:t>
            </a:r>
            <a:endParaRPr lang="en-US" sz="2800" b="0" i="0" u="sng" strike="noStrike" cap="none" baseline="0" dirty="0">
              <a:solidFill>
                <a:schemeClr val="tx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Garamond"/>
              <a:buAutoNum type="arabicPeriod"/>
            </a:pP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201</a:t>
            </a:r>
            <a:r>
              <a:rPr lang="ru-RU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5</a:t>
            </a: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en-US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год</a:t>
            </a:r>
            <a:r>
              <a:rPr lang="en-US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–</a:t>
            </a:r>
            <a:r>
              <a:rPr lang="ru-RU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Чертова </a:t>
            </a:r>
            <a:r>
              <a:rPr lang="ru-RU" b="0" i="0" u="none" strike="noStrike" cap="none" baseline="0" dirty="0" err="1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Александра,Куракина</a:t>
            </a:r>
            <a:r>
              <a:rPr lang="ru-RU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Вита</a:t>
            </a: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, </a:t>
            </a:r>
            <a:r>
              <a:rPr lang="ru-RU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5а</a:t>
            </a: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en-US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класс</a:t>
            </a:r>
            <a:r>
              <a:rPr lang="en-US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, 1 </a:t>
            </a:r>
            <a:r>
              <a:rPr lang="en-US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место</a:t>
            </a:r>
            <a:endParaRPr lang="en-US" b="0" i="0" u="none" strike="noStrike" cap="none" baseline="0" dirty="0">
              <a:solidFill>
                <a:schemeClr val="tx1"/>
              </a:solidFill>
              <a:latin typeface="Arial" pitchFamily="34" charset="0"/>
              <a:ea typeface="Garamond"/>
              <a:cs typeface="Arial" pitchFamily="34" charset="0"/>
              <a:sym typeface="Garamond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Garamond"/>
              <a:buAutoNum type="arabicPeriod"/>
            </a:pP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20</a:t>
            </a:r>
            <a:r>
              <a:rPr lang="ru-RU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15</a:t>
            </a: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en-US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год</a:t>
            </a:r>
            <a:r>
              <a:rPr lang="en-US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–</a:t>
            </a:r>
            <a:r>
              <a:rPr lang="ru-RU" b="0" i="0" u="none" strike="noStrike" cap="none" baseline="0" dirty="0" err="1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Чекалкина</a:t>
            </a:r>
            <a:r>
              <a:rPr lang="ru-RU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Катя</a:t>
            </a: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, </a:t>
            </a:r>
            <a:r>
              <a:rPr lang="ru-RU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5б</a:t>
            </a: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en-US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класс</a:t>
            </a:r>
            <a:r>
              <a:rPr lang="en-US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, 2 </a:t>
            </a:r>
            <a:r>
              <a:rPr lang="en-US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место</a:t>
            </a:r>
            <a:endParaRPr lang="en-US" b="0" i="0" u="none" strike="noStrike" cap="none" baseline="0" dirty="0">
              <a:solidFill>
                <a:schemeClr val="tx1"/>
              </a:solidFill>
              <a:latin typeface="Arial" pitchFamily="34" charset="0"/>
              <a:ea typeface="Garamond"/>
              <a:cs typeface="Arial" pitchFamily="34" charset="0"/>
              <a:sym typeface="Garamond"/>
            </a:endParaRPr>
          </a:p>
          <a:p>
            <a:pPr marL="0" marR="0" lvl="0" indent="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ct val="70000"/>
              <a:buFont typeface="Garamond"/>
              <a:buAutoNum type="arabicPeriod"/>
            </a:pP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20</a:t>
            </a:r>
            <a:r>
              <a:rPr lang="ru-RU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15</a:t>
            </a: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en-US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год</a:t>
            </a:r>
            <a:r>
              <a:rPr lang="en-US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–</a:t>
            </a:r>
            <a:r>
              <a:rPr lang="ru-RU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Александрина Таня</a:t>
            </a: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,</a:t>
            </a:r>
            <a:r>
              <a:rPr lang="ru-RU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5в</a:t>
            </a:r>
            <a:r>
              <a:rPr lang="en-US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en-US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класс</a:t>
            </a:r>
            <a:r>
              <a:rPr lang="en-US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, 3 </a:t>
            </a:r>
            <a:r>
              <a:rPr lang="en-US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место</a:t>
            </a:r>
            <a:endParaRPr lang="en-US" b="0" i="0" u="none" strike="noStrike" cap="none" baseline="0" dirty="0">
              <a:solidFill>
                <a:schemeClr val="tx1"/>
              </a:solidFill>
              <a:latin typeface="Arial" pitchFamily="34" charset="0"/>
              <a:ea typeface="Garamond"/>
              <a:cs typeface="Arial" pitchFamily="34" charset="0"/>
              <a:sym typeface="Garamond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Font typeface="Garamond"/>
              <a:buNone/>
            </a:pPr>
            <a:endParaRPr sz="2000" b="0" i="0" u="none" strike="noStrike" cap="none" baseline="0">
              <a:solidFill>
                <a:schemeClr val="tx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98" name="Shape 298"/>
          <p:cNvSpPr txBox="1"/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Garamond"/>
              <a:buNone/>
            </a:pPr>
            <a:r>
              <a:rPr lang="ru-RU" sz="3200" dirty="0" smtClean="0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8</a:t>
            </a:r>
            <a:r>
              <a:rPr lang="en-US" sz="3200" b="0" i="0" u="none" strike="noStrike" cap="none" baseline="0" dirty="0" smtClean="0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. </a:t>
            </a:r>
            <a:r>
              <a:rPr lang="en-US" sz="3200" b="0" i="0" u="none" strike="noStrike" cap="none" baseline="0" dirty="0" err="1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Внеурочные</a:t>
            </a:r>
            <a:r>
              <a:rPr lang="en-US" sz="3200" b="0" i="0" u="none" strike="noStrike" cap="none" baseline="0" dirty="0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3200" b="0" i="0" u="none" strike="noStrike" cap="none" baseline="0" dirty="0" err="1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предметные</a:t>
            </a:r>
            <a:r>
              <a:rPr lang="en-US" sz="3200" b="0" i="0" u="none" strike="noStrike" cap="none" baseline="0" dirty="0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3200" b="0" i="0" u="none" strike="noStrike" cap="none" baseline="0" dirty="0" err="1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достижения</a:t>
            </a:r>
            <a:r>
              <a:rPr lang="en-US" sz="3200" b="0" i="0" u="none" strike="noStrike" cap="none" baseline="0" dirty="0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3200" b="0" i="0" u="none" strike="noStrike" cap="none" baseline="0" dirty="0" err="1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учащихся</a:t>
            </a:r>
            <a:endParaRPr lang="en-US" sz="3200" b="0" i="0" u="none" strike="noStrike" cap="none" baseline="0" dirty="0">
              <a:solidFill>
                <a:schemeClr val="folHlink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Garamond"/>
              <a:buNone/>
            </a:pPr>
            <a:r>
              <a:rPr lang="en-US" sz="3200" b="1" i="0" u="none" strike="noStrike" cap="small" baseline="0" dirty="0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9. </a:t>
            </a:r>
            <a:r>
              <a:rPr lang="en-US" sz="3200" b="1" i="0" u="none" strike="noStrike" cap="small" baseline="0" dirty="0" err="1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Методические</a:t>
            </a:r>
            <a:r>
              <a:rPr lang="en-US" sz="3200" b="1" i="0" u="none" strike="noStrike" cap="small" baseline="0" dirty="0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3200" b="1" i="0" u="none" strike="noStrike" cap="small" baseline="0" dirty="0" err="1">
                <a:solidFill>
                  <a:schemeClr val="folHlink"/>
                </a:solidFill>
                <a:latin typeface="Garamond"/>
                <a:ea typeface="Garamond"/>
                <a:cs typeface="Garamond"/>
                <a:sym typeface="Garamond"/>
              </a:rPr>
              <a:t>разработки</a:t>
            </a:r>
            <a:endParaRPr lang="en-US" sz="3200" b="1" i="0" u="none" strike="noStrike" cap="small" baseline="0" dirty="0">
              <a:solidFill>
                <a:schemeClr val="folHlink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457200" y="1214422"/>
            <a:ext cx="8229600" cy="49117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Garamond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5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класс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– </a:t>
            </a:r>
            <a:r>
              <a:rPr lang="en-US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«</a:t>
            </a:r>
            <a:r>
              <a:rPr lang="ru-RU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Снятие мерок. Чертеж выкройки основы передника(сетка)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Arial" pitchFamily="34" charset="0"/>
              <a:ea typeface="Garamond"/>
              <a:cs typeface="Arial" pitchFamily="34" charset="0"/>
              <a:sym typeface="Garamond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Garamond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5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класс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– </a:t>
            </a:r>
            <a:r>
              <a:rPr lang="ru-RU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Открытое</a:t>
            </a:r>
            <a:r>
              <a:rPr lang="ru-RU" sz="2400" b="0" i="0" u="none" strike="noStrike" cap="none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мероприятие «Мастерство тому дается, кто весь делу отдается»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Arial" pitchFamily="34" charset="0"/>
              <a:ea typeface="Garamond"/>
              <a:cs typeface="Arial" pitchFamily="34" charset="0"/>
              <a:sym typeface="Garamond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Garamond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5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класс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– «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Сервировка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стола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ru-RU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к завтраку</a:t>
            </a:r>
            <a:r>
              <a:rPr lang="ru-RU" sz="2400" b="0" i="0" u="none" strike="noStrike" cap="none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.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Э</a:t>
            </a:r>
            <a:r>
              <a:rPr lang="en-US" sz="2400" b="0" i="0" u="none" strike="noStrike" cap="none" baseline="0" dirty="0" err="1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тикет</a:t>
            </a:r>
            <a:r>
              <a:rPr lang="en-US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за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столом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» </a:t>
            </a:r>
            <a:endParaRPr lang="ru-RU" sz="2400" b="0" i="0" u="none" strike="noStrike" cap="none" baseline="0" dirty="0" smtClean="0">
              <a:solidFill>
                <a:schemeClr val="tx1"/>
              </a:solidFill>
              <a:latin typeface="Arial" pitchFamily="34" charset="0"/>
              <a:ea typeface="Garamond"/>
              <a:cs typeface="Arial" pitchFamily="34" charset="0"/>
              <a:sym typeface="Garamond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Garamond"/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5 класс – «Горячие напитки»</a:t>
            </a: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Garamond"/>
              <a:buNone/>
            </a:pPr>
            <a:r>
              <a:rPr lang="ru-RU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6 класс- Открытое мероприятие «В стране мастериц»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Arial" pitchFamily="34" charset="0"/>
              <a:ea typeface="Garamond"/>
              <a:cs typeface="Arial" pitchFamily="34" charset="0"/>
              <a:sym typeface="Garamond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Garamond"/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9</a:t>
            </a:r>
            <a:r>
              <a:rPr lang="en-US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класс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– «</a:t>
            </a:r>
            <a:r>
              <a:rPr lang="en-US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И</a:t>
            </a:r>
            <a:r>
              <a:rPr lang="ru-RU" sz="2400" b="0" i="0" u="none" strike="noStrike" cap="none" baseline="0" dirty="0" err="1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зготовлен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ие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декоративной куклы</a:t>
            </a:r>
            <a:r>
              <a:rPr lang="en-US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»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Arial" pitchFamily="34" charset="0"/>
              <a:ea typeface="Garamond"/>
              <a:cs typeface="Arial" pitchFamily="34" charset="0"/>
              <a:sym typeface="Garamond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Garamond"/>
              <a:buNone/>
            </a:pPr>
            <a:r>
              <a:rPr lang="en-US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1</a:t>
            </a:r>
            <a:r>
              <a:rPr lang="ru-RU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0</a:t>
            </a:r>
            <a:r>
              <a:rPr lang="en-US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</a:t>
            </a:r>
            <a:r>
              <a:rPr lang="en-US" sz="2400" b="0" i="0" u="none" strike="noStrike" cap="none" baseline="0" dirty="0" err="1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класс</a:t>
            </a:r>
            <a:r>
              <a:rPr lang="en-US" sz="2400" b="0" i="0" u="none" strike="noStrike" cap="none" baseline="0" dirty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– </a:t>
            </a:r>
            <a:r>
              <a:rPr lang="en-US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«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С</a:t>
            </a:r>
            <a:r>
              <a:rPr lang="ru-RU" sz="2400" b="0" i="0" u="none" strike="noStrike" cap="none" baseline="0" dirty="0" err="1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илует.Стиль.Мода</a:t>
            </a:r>
            <a:r>
              <a:rPr lang="ru-RU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»</a:t>
            </a: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Garamond"/>
              <a:buNone/>
            </a:pP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5-11 класс –Неделя технологии</a:t>
            </a: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Garamond"/>
              <a:buNone/>
            </a:pPr>
            <a:r>
              <a:rPr lang="ru-RU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5 </a:t>
            </a:r>
            <a:r>
              <a:rPr lang="ru-RU" sz="2400" b="0" i="0" u="none" strike="noStrike" cap="none" baseline="0" dirty="0" err="1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класс-Открытое</a:t>
            </a:r>
            <a:r>
              <a:rPr lang="ru-RU" sz="2400" b="0" i="0" u="none" strike="noStrike" cap="none" baseline="0" dirty="0" smtClean="0">
                <a:solidFill>
                  <a:schemeClr val="tx1"/>
                </a:solidFill>
                <a:latin typeface="Arial" pitchFamily="34" charset="0"/>
                <a:ea typeface="Garamond"/>
                <a:cs typeface="Arial" pitchFamily="34" charset="0"/>
                <a:sym typeface="Garamond"/>
              </a:rPr>
              <a:t> мероприятие «Дом хозяином хорош»</a:t>
            </a:r>
            <a:endParaRPr lang="en-US" sz="2400" b="0" i="0" u="none" strike="noStrike" cap="none" baseline="0" dirty="0">
              <a:solidFill>
                <a:schemeClr val="lt1"/>
              </a:solidFill>
              <a:latin typeface="Arial" pitchFamily="34" charset="0"/>
              <a:ea typeface="Garamond"/>
              <a:cs typeface="Arial" pitchFamily="34" charset="0"/>
              <a:sym typeface="Garamond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000" dirty="0" smtClean="0"/>
              <a:t>10.</a:t>
            </a:r>
            <a:r>
              <a:rPr lang="ru-RU" sz="2000" b="1" dirty="0" smtClean="0">
                <a:latin typeface="Candara" pitchFamily="34" charset="0"/>
              </a:rPr>
              <a:t>Результаты моей педагогической деятельности по предмету следующие:</a:t>
            </a:r>
            <a:br>
              <a:rPr lang="ru-RU" sz="2000" b="1" dirty="0" smtClean="0">
                <a:latin typeface="Candara" pitchFamily="34" charset="0"/>
              </a:rPr>
            </a:br>
            <a:r>
              <a:rPr lang="ru-RU" sz="2000" b="1" u="sng" dirty="0" smtClean="0">
                <a:latin typeface="Candara" pitchFamily="34" charset="0"/>
              </a:rPr>
              <a:t>- наблюдается позитивная динамика успеваемости,</a:t>
            </a:r>
            <a:br>
              <a:rPr lang="ru-RU" sz="2000" b="1" u="sng" dirty="0" smtClean="0">
                <a:latin typeface="Candara" pitchFamily="34" charset="0"/>
              </a:rPr>
            </a:br>
            <a:r>
              <a:rPr lang="ru-RU" sz="2000" b="1" u="sng" dirty="0" smtClean="0">
                <a:latin typeface="Candara" pitchFamily="34" charset="0"/>
              </a:rPr>
              <a:t>- позитивная динамика качества знаний учащихся</a:t>
            </a:r>
            <a:endParaRPr lang="ru-RU" sz="2000" b="1" u="sng" dirty="0">
              <a:latin typeface="Candara" pitchFamily="34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285857"/>
          <a:ext cx="8229600" cy="545173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  <a:gridCol w="1028700"/>
              </a:tblGrid>
              <a:tr h="37835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/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Класс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2012/2013уч.г</a:t>
                      </a:r>
                      <a:r>
                        <a:rPr lang="ru-RU" sz="1200" dirty="0"/>
                        <a:t>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2013/2014 </a:t>
                      </a:r>
                      <a:r>
                        <a:rPr lang="ru-RU" sz="1200" dirty="0" err="1"/>
                        <a:t>уч</a:t>
                      </a:r>
                      <a:r>
                        <a:rPr lang="ru-RU" sz="1200" dirty="0"/>
                        <a:t>. г.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/>
                        <a:t>201</a:t>
                      </a:r>
                      <a:r>
                        <a:rPr lang="ru-RU" sz="1200" dirty="0" smtClean="0"/>
                        <a:t>4</a:t>
                      </a:r>
                      <a:r>
                        <a:rPr lang="en-US" sz="1200" dirty="0" smtClean="0"/>
                        <a:t>/2</a:t>
                      </a:r>
                      <a:r>
                        <a:rPr lang="ru-RU" sz="1200" dirty="0" smtClean="0"/>
                        <a:t>015уч.г</a:t>
                      </a:r>
                      <a:r>
                        <a:rPr lang="ru-RU" sz="1200" dirty="0"/>
                        <a:t>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83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% усп.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% кач.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%. усп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%. кач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класс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%усп.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%кач.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83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/>
                        <a:t>5</a:t>
                      </a:r>
                      <a:r>
                        <a:rPr lang="ru-RU" sz="1200" dirty="0"/>
                        <a:t>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100%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5а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100%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83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5б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5б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83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6а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6а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83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6б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6б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26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7а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100%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95%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6в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100%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100%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83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7б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7а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83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7в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100%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7б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83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8а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100%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8а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83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8б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/>
                        <a:t>100%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90%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/>
                        <a:t>8б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597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10а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100%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100%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100%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100%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10а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100%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100%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597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10б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100%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100%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100%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100%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10б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/>
                        <a:t>100%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100%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11.Достижения и награды учащихся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Содержимое 5" descr="20151019_2335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285860"/>
            <a:ext cx="6786610" cy="5429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12.Во время проведения урока по мимо предмета мною прививается детям следующие стороны общения: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1000108"/>
          <a:ext cx="9001156" cy="5854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289"/>
                <a:gridCol w="2250289"/>
                <a:gridCol w="2250289"/>
                <a:gridCol w="2250289"/>
              </a:tblGrid>
              <a:tr h="429264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Стороны</a:t>
                      </a:r>
                      <a:r>
                        <a:rPr lang="ru-RU" sz="120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общения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Характеристика стороны</a:t>
                      </a:r>
                      <a:r>
                        <a:rPr lang="ru-RU" sz="1200" b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общения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+mn-lt"/>
                          <a:ea typeface="Times New Roman"/>
                          <a:cs typeface="Times New Roman"/>
                        </a:rPr>
                        <a:t>Формирование стороны</a:t>
                      </a:r>
                      <a:r>
                        <a:rPr lang="ru-RU" sz="1200" b="1" baseline="0" dirty="0" smtClean="0">
                          <a:latin typeface="+mn-lt"/>
                          <a:ea typeface="Times New Roman"/>
                          <a:cs typeface="Times New Roman"/>
                        </a:rPr>
                        <a:t> общения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92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Times New Roman"/>
                          <a:cs typeface="Times New Roman"/>
                        </a:rPr>
                        <a:t>учителем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+mn-lt"/>
                          <a:ea typeface="Times New Roman"/>
                          <a:cs typeface="Times New Roman"/>
                        </a:rPr>
                        <a:t>учеником</a:t>
                      </a:r>
                      <a:endParaRPr lang="ru-RU" sz="12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</a:tr>
              <a:tr h="63066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  <a:cs typeface="Times New Roman"/>
                        </a:rPr>
                        <a:t>Коммуникативная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Поведение в обществе – Этикет.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Работа по формированию навыков на теоретических и практических занятиях.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  <a:cs typeface="Times New Roman"/>
                        </a:rPr>
                        <a:t>Защита сообщений по выбранной теме, сервировка стола, поведение за столом</a:t>
                      </a:r>
                    </a:p>
                  </a:txBody>
                  <a:tcPr marL="66675" marR="66675" marT="66675" marB="66675"/>
                </a:tc>
              </a:tr>
              <a:tr h="6306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Работа в группах бригадах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Руководство во время кулинарных работ и практических занятиях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Распределение обязанностей в группах и бригадах, оценка друг друга и самооценка</a:t>
                      </a:r>
                    </a:p>
                  </a:txBody>
                  <a:tcPr marL="66675" marR="66675" marT="66675" marB="66675"/>
                </a:tc>
              </a:tr>
              <a:tr h="2218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  <a:cs typeface="Times New Roman"/>
                        </a:rPr>
                        <a:t>Социокультурная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Применение на практике и в жизни 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Умение рассчитывать семейный бюджет, распределять обязанности в быту, определять потребности, навыки при приготовлении пищи, применять основы конструирования и элементов пошива 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, рукоделие, </a:t>
                      </a: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ремонтные работы в быту, уход за домом. </a:t>
                      </a:r>
                      <a:r>
                        <a:rPr lang="ru-RU" sz="1200" dirty="0" err="1">
                          <a:latin typeface="+mn-lt"/>
                          <a:ea typeface="Times New Roman"/>
                          <a:cs typeface="Times New Roman"/>
                        </a:rPr>
                        <a:t>Профориентационная</a:t>
                      </a: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latin typeface="+mn-lt"/>
                          <a:ea typeface="Times New Roman"/>
                          <a:cs typeface="Times New Roman"/>
                        </a:rPr>
                        <a:t>работа.</a:t>
                      </a:r>
                      <a:endParaRPr lang="ru-RU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На теоретических занятиях – умение рассчитывать семейный бюджет, правила и последовательность приготовления пищи. Обучение основам конструирования, моделирования и элементам пошива . Контроль и помощь во время практических занятий.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Ведение кассовой книги семьи, составление семейного бюджета,. Уборка кабинета, приготовление пищи. Во время кулинарных работ – отработка полученных навыков на практических занятиях.</a:t>
                      </a:r>
                    </a:p>
                  </a:txBody>
                  <a:tcPr marL="66675" marR="66675" marT="66675" marB="66675"/>
                </a:tc>
              </a:tr>
              <a:tr h="9482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  <a:cs typeface="Times New Roman"/>
                        </a:rPr>
                        <a:t>Ценностно - смысловая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n-lt"/>
                          <a:ea typeface="Times New Roman"/>
                          <a:cs typeface="Times New Roman"/>
                        </a:rPr>
                        <a:t>Умение осуществлять индивидуальную и поисковую деятельность при работе над проектом: выбор темы, актуальность, исследовательская деятельность.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Помощь при выборе темы проекта и при его создании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n-lt"/>
                          <a:ea typeface="Times New Roman"/>
                          <a:cs typeface="Times New Roman"/>
                        </a:rPr>
                        <a:t>Исследовательская деятельность при создании проекта, индивидуально и в группах</a:t>
                      </a:r>
                    </a:p>
                  </a:txBody>
                  <a:tcPr marL="66675" marR="66675" marT="66675" marB="6667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7070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22120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Информационная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Самостоятельная подготовка сообщений, проектов с использованием различных источников информации: книг, учебников, справочников, энциклопедий, каталогов, </a:t>
                      </a:r>
                      <a:r>
                        <a:rPr lang="ru-RU" sz="1200" dirty="0" err="1">
                          <a:latin typeface="+mj-lt"/>
                          <a:ea typeface="Times New Roman"/>
                          <a:cs typeface="Times New Roman"/>
                        </a:rPr>
                        <a:t>CD-Rom</a:t>
                      </a: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, Интернета. Владение навыками использования информационных устройств: компьютера, принтера, модема, копира.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Выработка навыков работы со справочной литературой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Умение пользоваться компьютерными технологиями, умение работать со справочной литературой – поиск информации для подготовки сообщений проектов.</a:t>
                      </a:r>
                    </a:p>
                  </a:txBody>
                  <a:tcPr marL="66675" marR="66675" marT="66675" marB="66675"/>
                </a:tc>
              </a:tr>
              <a:tr h="1080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Культуроведческая и природоведческая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Знакомство с культурой своего народа, края (ХКК ГОС), с культурой других стран и народов, уход за растениями, в том числе экзотическими.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Использование краевого компонента в преподавании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Поисковая деятельность, выполнение эскизов костюмов, приготовление различных национальных блюд и т. п.</a:t>
                      </a:r>
                    </a:p>
                  </a:txBody>
                  <a:tcPr marL="66675" marR="66675" marT="66675" marB="66675"/>
                </a:tc>
              </a:tr>
              <a:tr h="22409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Учебно - познавательная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Межпредметная связь: география, биология – в материаловедении (знакомство с различными видами волокон и их происхождением); черчение, математика – при расчётах и построении чертежей; русский язык, литература – оформление сообщений и творческих проектов; ИЗО – при выполнении эскизов изделий.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Инструктаж по построению чертежей конструкций, ознакомление с видами волокон, тканей. Использование демонстрационного материла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Умение пользоваться инструкционной картой, оформление сообщений и творческих проектов, выполнение эскизов изделия, исследовательская работа по выбору материалов для выбранного изделия.</a:t>
                      </a:r>
                    </a:p>
                  </a:txBody>
                  <a:tcPr marL="66675" marR="66675" marT="66675" marB="66675"/>
                </a:tc>
              </a:tr>
              <a:tr h="15367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Здоровье- сберегающие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+mj-lt"/>
                          <a:ea typeface="Times New Roman"/>
                          <a:cs typeface="Times New Roman"/>
                        </a:rPr>
                        <a:t>Знать и применять правила личной гигиены, уметь заботиться о собственном здоровье, личной безопасности, ухаживать за ребёнком, владеть способами оказания первой медицинской помощи.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Инструктаж по технике безопасности санитарной гигиене, обучение методам оказания первой медицинской помощи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+mj-lt"/>
                          <a:ea typeface="Times New Roman"/>
                          <a:cs typeface="Times New Roman"/>
                        </a:rPr>
                        <a:t>Соблюдение правил личной гигиены, правил техники безопасности при работе в швейном цехе и при проведении кулинарных работ. Оказание первой медицинской помощи.</a:t>
                      </a:r>
                    </a:p>
                  </a:txBody>
                  <a:tcPr marL="66675" marR="66675" marT="66675" marB="6667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orenday.ru/assets/images/news/2015/08/10/original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143380"/>
            <a:ext cx="4245981" cy="271462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285728"/>
            <a:ext cx="4038600" cy="378621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dirty="0" smtClean="0"/>
              <a:t>Одним из главных показателей эффективности деятельности учителя я считаю положительную динамику проявления интереса учащихся к предмету, выявленную в ходе независимого внешнего тестирования. Психологом нашей школы проведена диагностика по определению мотивационной направленности учащихся к учебной деятельности и отдельно взятым школьным предметам в рамках классно-обобщающих контролей, аттестации учителя, по индивидуальному запросу. </a:t>
            </a:r>
          </a:p>
          <a:p>
            <a:endParaRPr lang="ru-RU" dirty="0"/>
          </a:p>
        </p:txBody>
      </p:sp>
      <p:pic>
        <p:nvPicPr>
          <p:cNvPr id="7" name="Содержимое 6" descr="0c67b35335325c898445e1ff53711f2d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3406" y="0"/>
            <a:ext cx="4500594" cy="4000528"/>
          </a:xfrm>
        </p:spPr>
      </p:pic>
      <p:sp>
        <p:nvSpPr>
          <p:cNvPr id="8" name="TextBox 7"/>
          <p:cNvSpPr txBox="1"/>
          <p:nvPr/>
        </p:nvSpPr>
        <p:spPr>
          <a:xfrm>
            <a:off x="4500562" y="4071942"/>
            <a:ext cx="4357718" cy="24622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/>
              <a:t>Данные опроса свидетельствуют о </a:t>
            </a:r>
            <a:r>
              <a:rPr lang="ru-RU" sz="1400" b="1" dirty="0" smtClean="0"/>
              <a:t>положительной динамике проявления интереса к предмету «Технология»:</a:t>
            </a:r>
            <a:r>
              <a:rPr lang="ru-RU" sz="1400" dirty="0" smtClean="0"/>
              <a:t> рейтинг предмета в течение нескольких лет высок.</a:t>
            </a:r>
          </a:p>
          <a:p>
            <a:r>
              <a:rPr lang="ru-RU" sz="1400" dirty="0" smtClean="0"/>
              <a:t> </a:t>
            </a:r>
            <a:r>
              <a:rPr lang="ru-RU" sz="1400" b="1" u="sng" dirty="0" smtClean="0"/>
              <a:t>Технология занимает лидирующую позицию среди любимых предметов </a:t>
            </a:r>
            <a:r>
              <a:rPr lang="ru-RU" sz="1400" dirty="0" smtClean="0"/>
              <a:t>(из справки психологической службы):</a:t>
            </a:r>
          </a:p>
          <a:p>
            <a:pPr lvl="0"/>
            <a:r>
              <a:rPr lang="ru-RU" sz="1400" dirty="0" smtClean="0"/>
              <a:t>2012-2013 учебный год технологию выбрали 58,5 % учащихся моих классов.</a:t>
            </a:r>
          </a:p>
          <a:p>
            <a:pPr lvl="0"/>
            <a:r>
              <a:rPr lang="ru-RU" sz="1400" dirty="0" smtClean="0"/>
              <a:t>2013-2014 учебный год – 72% учащихся моих классов.</a:t>
            </a:r>
          </a:p>
          <a:p>
            <a:pPr lvl="0"/>
            <a:r>
              <a:rPr lang="ru-RU" sz="1400" dirty="0" smtClean="0"/>
              <a:t>2014-2015 учебный год – 69% учащихся моих классов.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001 (2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2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293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0151010_0030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142852"/>
            <a:ext cx="5000660" cy="6429420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0151010_0025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14480" y="142852"/>
            <a:ext cx="5429287" cy="6572296"/>
          </a:xfrm>
          <a:ln>
            <a:solidFill>
              <a:schemeClr val="tx1"/>
            </a:solidFill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29642" cy="1142984"/>
          </a:xfrm>
        </p:spPr>
        <p:txBody>
          <a:bodyPr>
            <a:noAutofit/>
          </a:bodyPr>
          <a:lstStyle/>
          <a:p>
            <a:r>
              <a:rPr lang="ru-RU" sz="2400" b="1" u="sng" dirty="0" smtClean="0"/>
              <a:t>2.Сведения о прохождении курсов повышения квалификации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5" y="785794"/>
          <a:ext cx="8858310" cy="5929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770"/>
                <a:gridCol w="1333509"/>
                <a:gridCol w="4572031"/>
              </a:tblGrid>
              <a:tr h="2762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Год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1999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1999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8615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Тема курсов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1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«Знание</a:t>
                      </a:r>
                      <a:r>
                        <a:rPr lang="ru-RU" sz="1200" b="1" spc="-10" baseline="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норм и правил охраны труда в учреждениях народного образования </a:t>
                      </a:r>
                      <a:r>
                        <a:rPr lang="ru-RU" sz="1200" b="1" spc="-1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»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«Тематические курсы повышения квалификации»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7625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"/>
                          <a:ea typeface="Times New Roman"/>
                        </a:rPr>
                        <a:t>Кол-во часов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1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72 часа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72часа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5153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Кем и когда выдано удостоверение, номер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Орловский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областной институт усовершенствования учителей, Удостоверение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№ 577 от 1.06.1999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 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Орловский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областной институт усовершенствования учителей, удостоверение № 1851 от 11.06.1999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/>
        </p:nvGraphicFramePr>
        <p:xfrm>
          <a:off x="0" y="0"/>
          <a:ext cx="9144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452562"/>
                <a:gridCol w="4643438"/>
              </a:tblGrid>
              <a:tr h="3195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Год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2005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2009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1530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Тема курсов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1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«Проблемные</a:t>
                      </a:r>
                      <a:r>
                        <a:rPr lang="ru-RU" sz="1200" b="1" spc="-10" baseline="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 курсы повышения квалификации по специальности </a:t>
                      </a:r>
                      <a:r>
                        <a:rPr lang="ru-RU" sz="1200" b="1" spc="-1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»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«Содержание и методика преподавания «Технологии» в условиях </a:t>
                      </a:r>
                      <a:r>
                        <a:rPr lang="ru-RU" sz="1200" b="1" dirty="0" err="1" smtClean="0">
                          <a:latin typeface="Arial"/>
                          <a:ea typeface="Times New Roman"/>
                        </a:rPr>
                        <a:t>предпрофильного</a:t>
                      </a: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 и профильного обучения»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195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Arial"/>
                          <a:ea typeface="Times New Roman"/>
                        </a:rPr>
                        <a:t>Кол-во часов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spc="-1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72 часа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"/>
                          <a:ea typeface="Times New Roman"/>
                        </a:rPr>
                        <a:t>74часа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658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Кем и когда выдано удостоверение, номер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Орловский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областной институт усовершенствования учителей, Удостоверение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№ 994 от 27.05.2005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Arial"/>
                          <a:ea typeface="Times New Roman"/>
                        </a:rPr>
                        <a:t> 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Орловский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областной институт усовершенствования учителей, удостоверение № 855 от 12.10.2009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1802</Words>
  <Application>Microsoft Office PowerPoint</Application>
  <PresentationFormat>Экран (4:3)</PresentationFormat>
  <Paragraphs>331</Paragraphs>
  <Slides>37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Муниципальное образовательное бюджетное учреждение Хомутовская средняя школа </vt:lpstr>
      <vt:lpstr>Слайд 2</vt:lpstr>
      <vt:lpstr>Слайд 3</vt:lpstr>
      <vt:lpstr>Слайд 4</vt:lpstr>
      <vt:lpstr>Слайд 5</vt:lpstr>
      <vt:lpstr>Слайд 6</vt:lpstr>
      <vt:lpstr>Слайд 7</vt:lpstr>
      <vt:lpstr>2.Сведения о прохождении курсов повышения квалификации  </vt:lpstr>
      <vt:lpstr>Слайд 9</vt:lpstr>
      <vt:lpstr>Слайд 10</vt:lpstr>
      <vt:lpstr>Слайд 11</vt:lpstr>
      <vt:lpstr>Слайд 12</vt:lpstr>
      <vt:lpstr>Слайд 13</vt:lpstr>
      <vt:lpstr>Слайд 14</vt:lpstr>
      <vt:lpstr> 3.Личные достижения профессиональной деятельности педагога</vt:lpstr>
      <vt:lpstr>Слайд 16</vt:lpstr>
      <vt:lpstr>Слайд 17</vt:lpstr>
      <vt:lpstr>Слайд 18</vt:lpstr>
      <vt:lpstr>Слайд 19</vt:lpstr>
      <vt:lpstr>Слайд 20</vt:lpstr>
      <vt:lpstr>Слайд 21</vt:lpstr>
      <vt:lpstr>4. Научно-исследовательская деятельность</vt:lpstr>
      <vt:lpstr>Слайд 23</vt:lpstr>
      <vt:lpstr>Слайд 24</vt:lpstr>
      <vt:lpstr>5.Используемые образовательные технологии</vt:lpstr>
      <vt:lpstr>6.Используемые программы и учебники</vt:lpstr>
      <vt:lpstr>7.Открытые уроки, мастер-классы,взаимодействие со службой занятости населения</vt:lpstr>
      <vt:lpstr>Слайд 28</vt:lpstr>
      <vt:lpstr>Слайд 29</vt:lpstr>
      <vt:lpstr>Слайд 30</vt:lpstr>
      <vt:lpstr>Слайд 31</vt:lpstr>
      <vt:lpstr>9. Методические разработки</vt:lpstr>
      <vt:lpstr> 10.Результаты моей педагогической деятельности по предмету следующие: - наблюдается позитивная динамика успеваемости, - позитивная динамика качества знаний учащихся</vt:lpstr>
      <vt:lpstr>11.Достижения и награды учащихся</vt:lpstr>
      <vt:lpstr>12.Во время проведения урока по мимо предмета мною прививается детям следующие стороны общения:</vt:lpstr>
      <vt:lpstr>Слайд 36</vt:lpstr>
      <vt:lpstr>Слайд 37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образовательное бюджетное учреждение Хомутовская средняя школа</dc:title>
  <dc:creator>Dell</dc:creator>
  <cp:lastModifiedBy>Dell</cp:lastModifiedBy>
  <cp:revision>68</cp:revision>
  <dcterms:created xsi:type="dcterms:W3CDTF">2015-09-21T17:38:30Z</dcterms:created>
  <dcterms:modified xsi:type="dcterms:W3CDTF">2015-10-31T15:42:28Z</dcterms:modified>
</cp:coreProperties>
</file>